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Lst>
  <p:notesMasterIdLst>
    <p:notesMasterId r:id="rId21"/>
  </p:notesMasterIdLst>
  <p:sldIdLst>
    <p:sldId id="256" r:id="rId3"/>
    <p:sldId id="272" r:id="rId4"/>
    <p:sldId id="273" r:id="rId5"/>
    <p:sldId id="302" r:id="rId6"/>
    <p:sldId id="295" r:id="rId7"/>
    <p:sldId id="296" r:id="rId8"/>
    <p:sldId id="299" r:id="rId9"/>
    <p:sldId id="297" r:id="rId10"/>
    <p:sldId id="301" r:id="rId11"/>
    <p:sldId id="304" r:id="rId12"/>
    <p:sldId id="305" r:id="rId13"/>
    <p:sldId id="306" r:id="rId14"/>
    <p:sldId id="270" r:id="rId15"/>
    <p:sldId id="307" r:id="rId16"/>
    <p:sldId id="274" r:id="rId17"/>
    <p:sldId id="276" r:id="rId18"/>
    <p:sldId id="308" r:id="rId19"/>
    <p:sldId id="309" r:id="rId20"/>
  </p:sldIdLst>
  <p:sldSz cx="9144000" cy="6858000" type="screen4x3"/>
  <p:notesSz cx="6858000" cy="9144000"/>
  <p:embeddedFontLst>
    <p:embeddedFont>
      <p:font typeface="Aharoni" pitchFamily="2" charset="-79"/>
      <p:bold r:id="rId22"/>
    </p:embeddedFont>
    <p:embeddedFont>
      <p:font typeface="Arial Black" pitchFamily="34" charset="0"/>
      <p:bold r:id="rId23"/>
    </p:embeddedFont>
    <p:embeddedFont>
      <p:font typeface="Forte" pitchFamily="66" charset="0"/>
      <p:regular r:id="rId24"/>
    </p:embeddedFont>
    <p:embeddedFont>
      <p:font typeface="Cambria" pitchFamily="18" charset="0"/>
      <p:regular r:id="rId25"/>
      <p:bold r:id="rId26"/>
      <p:italic r:id="rId27"/>
      <p:boldItalic r:id="rId28"/>
    </p:embeddedFont>
    <p:embeddedFont>
      <p:font typeface="Impact" pitchFamily="34" charset="0"/>
      <p:regular r:id="rId29"/>
    </p:embeddedFont>
    <p:embeddedFont>
      <p:font typeface="Arial Rounded MT Bold" pitchFamily="34" charset="0"/>
      <p:regular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83" autoAdjust="0"/>
  </p:normalViewPr>
  <p:slideViewPr>
    <p:cSldViewPr>
      <p:cViewPr varScale="1">
        <p:scale>
          <a:sx n="60" d="100"/>
          <a:sy n="60" d="100"/>
        </p:scale>
        <p:origin x="-1098"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78291C-2B29-455A-81C9-108FF1DA545F}" type="datetimeFigureOut">
              <a:rPr lang="en-US" smtClean="0"/>
              <a:t>8/3/2012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A00C0A-1819-4D48-97BB-31B79B591D2F}" type="slidenum">
              <a:rPr lang="en-US" smtClean="0"/>
              <a:t>‹#›</a:t>
            </a:fld>
            <a:endParaRPr lang="en-US"/>
          </a:p>
        </p:txBody>
      </p:sp>
    </p:spTree>
    <p:extLst>
      <p:ext uri="{BB962C8B-B14F-4D97-AF65-F5344CB8AC3E}">
        <p14:creationId xmlns:p14="http://schemas.microsoft.com/office/powerpoint/2010/main" val="263848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8D63A9-97D6-40C6-B435-09F565C3FA8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3197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13</a:t>
            </a:fld>
            <a:endParaRPr lang="en-US"/>
          </a:p>
        </p:txBody>
      </p:sp>
    </p:spTree>
    <p:extLst>
      <p:ext uri="{BB962C8B-B14F-4D97-AF65-F5344CB8AC3E}">
        <p14:creationId xmlns:p14="http://schemas.microsoft.com/office/powerpoint/2010/main" val="400067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desired man to attain to “Life</a:t>
            </a:r>
            <a:r>
              <a:rPr lang="en-US" baseline="0" dirty="0" smtClean="0"/>
              <a:t> and Righteousness” but could not actually give it. Like seeing a sign for a restaurant in a large city but never being able to find the road to turn in to it.</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3</a:t>
            </a:fld>
            <a:endParaRPr lang="en-US"/>
          </a:p>
        </p:txBody>
      </p:sp>
    </p:spTree>
    <p:extLst>
      <p:ext uri="{BB962C8B-B14F-4D97-AF65-F5344CB8AC3E}">
        <p14:creationId xmlns:p14="http://schemas.microsoft.com/office/powerpoint/2010/main" val="62883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Christ there is no “condemnation” (damnation, a verdict</a:t>
            </a:r>
            <a:r>
              <a:rPr lang="en-US" baseline="0" dirty="0" smtClean="0"/>
              <a:t> of guilt)…but what exists outside of Christ (Rom. 5:16)? Jesus was condemned by man to save men from divine condemnation (cf. Mk. 10:33; 16:16)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not a license to indulge in sin after baptism</a:t>
            </a:r>
            <a:r>
              <a:rPr lang="en-US" baseline="0" dirty="0" smtClean="0"/>
              <a:t> as some pervert the scriptures would contend for.</a:t>
            </a:r>
            <a:endParaRPr lang="en-US" dirty="0" smtClean="0"/>
          </a:p>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5</a:t>
            </a:fld>
            <a:endParaRPr lang="en-US"/>
          </a:p>
        </p:txBody>
      </p:sp>
    </p:spTree>
    <p:extLst>
      <p:ext uri="{BB962C8B-B14F-4D97-AF65-F5344CB8AC3E}">
        <p14:creationId xmlns:p14="http://schemas.microsoft.com/office/powerpoint/2010/main" val="4000670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6</a:t>
            </a:fld>
            <a:endParaRPr lang="en-US"/>
          </a:p>
        </p:txBody>
      </p:sp>
    </p:spTree>
    <p:extLst>
      <p:ext uri="{BB962C8B-B14F-4D97-AF65-F5344CB8AC3E}">
        <p14:creationId xmlns:p14="http://schemas.microsoft.com/office/powerpoint/2010/main" val="400067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7</a:t>
            </a:fld>
            <a:endParaRPr lang="en-US"/>
          </a:p>
        </p:txBody>
      </p:sp>
    </p:spTree>
    <p:extLst>
      <p:ext uri="{BB962C8B-B14F-4D97-AF65-F5344CB8AC3E}">
        <p14:creationId xmlns:p14="http://schemas.microsoft.com/office/powerpoint/2010/main" val="400067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the mind Paul delighted in the law of God and yet, he saw from the law that he was a transgressor. He had presented his members as instruments of sin and was therefore in captivity to the law of sin. With only the Law, there was no deliverer. However, when we obey Christ, he purges the soul from sin and provides that safety rope.</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t>8</a:t>
            </a:fld>
            <a:endParaRPr lang="en-US"/>
          </a:p>
        </p:txBody>
      </p:sp>
    </p:spTree>
    <p:extLst>
      <p:ext uri="{BB962C8B-B14F-4D97-AF65-F5344CB8AC3E}">
        <p14:creationId xmlns:p14="http://schemas.microsoft.com/office/powerpoint/2010/main" val="400067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000670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under the New Covenant,</a:t>
            </a:r>
            <a:r>
              <a:rPr lang="en-US" baseline="0" dirty="0" smtClean="0"/>
              <a:t> we have something better. It is not just our works, but rather, the work of Christ which serves as a remedy and safety net for the soul who repents and obeys. Still the New Testament requires obedience to be saved. Yet when we repent of sin and go to the cross for that, we are made to stand. I like what Paul said in Romans 14:4, “God is able to make him stand.” Isn’t that true with us who come to God under the plan of salvation in the New Testament? When Simon the sinned he was rightly rebuked severely (Acts 8:20-24). If he repented and prayed would he be restored? Under the Old Testament he would be deserving of death! Under the New Covenant, he is made to stand. Had woman who was given the name Jezebel in the church at Thyatira repented of her sexual immorality, she would have been made to stand (Rev. 2:20, 21). Under the Old Testament she would have been stoned!</a:t>
            </a:r>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00670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00C0A-1819-4D48-97BB-31B79B591D2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0067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879429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205803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4106201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762000" y="381000"/>
            <a:ext cx="7543800" cy="3886200"/>
          </a:xfr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42347199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latin typeface="Cambr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11"/>
          </p:nvPr>
        </p:nvSpPr>
        <p:spPr/>
        <p:txBody>
          <a:bodyPr/>
          <a:lstStyle/>
          <a:p>
            <a:endParaRPr lang="en-US">
              <a:solidFill>
                <a:srgbClr val="303030">
                  <a:lumMod val="90000"/>
                  <a:lumOff val="10000"/>
                </a:srgbClr>
              </a:solidFill>
            </a:endParaRPr>
          </a:p>
        </p:txBody>
      </p:sp>
      <p:sp>
        <p:nvSpPr>
          <p:cNvPr id="6" name="Slide Number Placeholder 5"/>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859001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atin typeface="Cambria" pitchFamily="18" charset="0"/>
              </a:defRPr>
            </a:lvl1pPr>
            <a:lvl2pPr>
              <a:defRPr sz="2400">
                <a:latin typeface="Cambria" pitchFamily="18" charset="0"/>
              </a:defRPr>
            </a:lvl2pPr>
            <a:lvl3pPr>
              <a:defRPr sz="2000">
                <a:latin typeface="Cambria" pitchFamily="18" charset="0"/>
              </a:defRPr>
            </a:lvl3pPr>
            <a:lvl4pPr>
              <a:defRPr sz="1800">
                <a:latin typeface="Cambria" pitchFamily="18" charset="0"/>
              </a:defRPr>
            </a:lvl4pPr>
            <a:lvl5pPr>
              <a:defRPr sz="1800">
                <a:latin typeface="Cambria"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967448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8" name="Footer Placeholder 7"/>
          <p:cNvSpPr>
            <a:spLocks noGrp="1"/>
          </p:cNvSpPr>
          <p:nvPr>
            <p:ph type="ftr" sz="quarter" idx="11"/>
          </p:nvPr>
        </p:nvSpPr>
        <p:spPr/>
        <p:txBody>
          <a:bodyPr/>
          <a:lstStyle/>
          <a:p>
            <a:endParaRPr lang="en-US">
              <a:solidFill>
                <a:srgbClr val="303030">
                  <a:lumMod val="90000"/>
                  <a:lumOff val="10000"/>
                </a:srgbClr>
              </a:solidFill>
            </a:endParaRPr>
          </a:p>
        </p:txBody>
      </p:sp>
      <p:sp>
        <p:nvSpPr>
          <p:cNvPr id="9" name="Slide Number Placeholder 8"/>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1167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4" name="Footer Placeholder 3"/>
          <p:cNvSpPr>
            <a:spLocks noGrp="1"/>
          </p:cNvSpPr>
          <p:nvPr>
            <p:ph type="ftr" sz="quarter" idx="11"/>
          </p:nvPr>
        </p:nvSpPr>
        <p:spPr/>
        <p:txBody>
          <a:bodyPr/>
          <a:lstStyle/>
          <a:p>
            <a:endParaRPr lang="en-US">
              <a:solidFill>
                <a:srgbClr val="303030">
                  <a:lumMod val="90000"/>
                  <a:lumOff val="10000"/>
                </a:srgbClr>
              </a:solidFill>
            </a:endParaRPr>
          </a:p>
        </p:txBody>
      </p:sp>
      <p:sp>
        <p:nvSpPr>
          <p:cNvPr id="5" name="Slide Number Placeholder 4"/>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0175856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3" name="Footer Placeholder 2"/>
          <p:cNvSpPr>
            <a:spLocks noGrp="1"/>
          </p:cNvSpPr>
          <p:nvPr>
            <p:ph type="ftr" sz="quarter" idx="11"/>
          </p:nvPr>
        </p:nvSpPr>
        <p:spPr/>
        <p:txBody>
          <a:bodyPr/>
          <a:lstStyle/>
          <a:p>
            <a:endParaRPr lang="en-US">
              <a:solidFill>
                <a:srgbClr val="303030">
                  <a:lumMod val="90000"/>
                  <a:lumOff val="10000"/>
                </a:srgbClr>
              </a:solidFill>
            </a:endParaRPr>
          </a:p>
        </p:txBody>
      </p:sp>
      <p:sp>
        <p:nvSpPr>
          <p:cNvPr id="4" name="Slide Number Placeholder 3"/>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793749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130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6" name="Footer Placeholder 5"/>
          <p:cNvSpPr>
            <a:spLocks noGrp="1"/>
          </p:cNvSpPr>
          <p:nvPr>
            <p:ph type="ftr" sz="quarter" idx="11"/>
          </p:nvPr>
        </p:nvSpPr>
        <p:spPr/>
        <p:txBody>
          <a:bodyPr/>
          <a:lstStyle/>
          <a:p>
            <a:endParaRPr lang="en-US">
              <a:solidFill>
                <a:srgbClr val="303030">
                  <a:lumMod val="90000"/>
                  <a:lumOff val="10000"/>
                </a:srgbClr>
              </a:solidFill>
            </a:endParaRPr>
          </a:p>
        </p:txBody>
      </p:sp>
      <p:sp>
        <p:nvSpPr>
          <p:cNvPr id="7" name="Slide Number Placeholder 6"/>
          <p:cNvSpPr>
            <a:spLocks noGrp="1"/>
          </p:cNvSpPr>
          <p:nvPr>
            <p:ph type="sldNum" sz="quarter" idx="12"/>
          </p:nvPr>
        </p:nvSpPr>
        <p:spPr/>
        <p:txBody>
          <a:body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8903203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42037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553E-7876-416E-9C2D-6C16FA736A0D}" type="datetimeFigureOut">
              <a:rPr lang="en-US" smtClean="0">
                <a:solidFill>
                  <a:srgbClr val="303030">
                    <a:lumMod val="90000"/>
                    <a:lumOff val="10000"/>
                  </a:srgbClr>
                </a:solidFill>
              </a:rPr>
              <a:pPr/>
              <a:t>8/3/2012</a:t>
            </a:fld>
            <a:endParaRPr lang="en-US">
              <a:solidFill>
                <a:srgbClr val="303030">
                  <a:lumMod val="90000"/>
                  <a:lumOff val="10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303030">
                  <a:lumMod val="90000"/>
                  <a:lumOff val="10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988D6-B2F9-46B0-A24B-05D74B1FF84D}"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Law”</a:t>
            </a:r>
            <a:endParaRPr lang="en-US" dirty="0"/>
          </a:p>
        </p:txBody>
      </p:sp>
      <p:sp>
        <p:nvSpPr>
          <p:cNvPr id="3" name="Subtitle 2"/>
          <p:cNvSpPr>
            <a:spLocks noGrp="1"/>
          </p:cNvSpPr>
          <p:nvPr>
            <p:ph type="subTitle" idx="1"/>
          </p:nvPr>
        </p:nvSpPr>
        <p:spPr/>
        <p:txBody>
          <a:bodyPr/>
          <a:lstStyle/>
          <a:p>
            <a:r>
              <a:rPr lang="en-US" dirty="0" smtClean="0"/>
              <a:t>(part 4c, </a:t>
            </a:r>
            <a:r>
              <a:rPr lang="en-US" dirty="0" smtClean="0">
                <a:solidFill>
                  <a:schemeClr val="accent1"/>
                </a:solidFill>
              </a:rPr>
              <a:t>section 1</a:t>
            </a:r>
            <a:r>
              <a:rPr lang="en-US" dirty="0" smtClean="0"/>
              <a:t>)</a:t>
            </a:r>
            <a:endParaRPr lang="en-US" dirty="0"/>
          </a:p>
        </p:txBody>
      </p:sp>
      <p:pic>
        <p:nvPicPr>
          <p:cNvPr id="4" name="Picture 2" descr="C:\Users\Steven\AppData\Local\Microsoft\Windows\Temporary Internet Files\Content.IE5\QFO36E21\MC900156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219200"/>
            <a:ext cx="1787652" cy="18068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09815" y="6324600"/>
            <a:ext cx="5957785" cy="369332"/>
          </a:xfrm>
          <a:prstGeom prst="rect">
            <a:avLst/>
          </a:prstGeom>
          <a:noFill/>
        </p:spPr>
        <p:txBody>
          <a:bodyPr wrap="none" rtlCol="0">
            <a:spAutoFit/>
          </a:bodyPr>
          <a:lstStyle/>
          <a:p>
            <a:pPr algn="ctr"/>
            <a:r>
              <a:rPr lang="en-US" i="1" dirty="0" smtClean="0"/>
              <a:t>All verses are from the New King James Version unless noted.</a:t>
            </a:r>
            <a:endParaRPr lang="en-US" i="1" dirty="0"/>
          </a:p>
        </p:txBody>
      </p:sp>
      <p:sp>
        <p:nvSpPr>
          <p:cNvPr id="6" name="TextBox 5"/>
          <p:cNvSpPr txBox="1"/>
          <p:nvPr/>
        </p:nvSpPr>
        <p:spPr>
          <a:xfrm>
            <a:off x="1066800" y="304800"/>
            <a:ext cx="6566926" cy="523220"/>
          </a:xfrm>
          <a:prstGeom prst="rect">
            <a:avLst/>
          </a:prstGeom>
          <a:noFill/>
        </p:spPr>
        <p:txBody>
          <a:bodyPr wrap="none" rtlCol="0">
            <a:spAutoFit/>
          </a:bodyPr>
          <a:lstStyle/>
          <a:p>
            <a:r>
              <a:rPr lang="en-US" sz="2800" dirty="0">
                <a:solidFill>
                  <a:schemeClr val="bg1"/>
                </a:solidFill>
                <a:latin typeface="Forte" pitchFamily="66" charset="0"/>
              </a:rPr>
              <a:t>How God Remedied The Defects of the </a:t>
            </a:r>
            <a:r>
              <a:rPr lang="en-US" sz="2800" dirty="0" smtClean="0">
                <a:solidFill>
                  <a:schemeClr val="bg1"/>
                </a:solidFill>
                <a:latin typeface="Forte" pitchFamily="66" charset="0"/>
              </a:rPr>
              <a:t>Law</a:t>
            </a:r>
            <a:endParaRPr lang="en-US" sz="2800" dirty="0">
              <a:solidFill>
                <a:schemeClr val="bg1"/>
              </a:solidFill>
              <a:latin typeface="Forte" pitchFamily="66" charset="0"/>
            </a:endParaRPr>
          </a:p>
        </p:txBody>
      </p:sp>
      <p:sp>
        <p:nvSpPr>
          <p:cNvPr id="7" name="TextBox 6"/>
          <p:cNvSpPr txBox="1"/>
          <p:nvPr/>
        </p:nvSpPr>
        <p:spPr>
          <a:xfrm>
            <a:off x="838200" y="1524000"/>
            <a:ext cx="2579552" cy="1200329"/>
          </a:xfrm>
          <a:prstGeom prst="rect">
            <a:avLst/>
          </a:prstGeom>
          <a:noFill/>
        </p:spPr>
        <p:txBody>
          <a:bodyPr wrap="none" rtlCol="0">
            <a:spAutoFit/>
          </a:bodyPr>
          <a:lstStyle/>
          <a:p>
            <a:pPr algn="ctr"/>
            <a:r>
              <a:rPr lang="en-US" sz="2400" i="1" dirty="0" smtClean="0">
                <a:solidFill>
                  <a:schemeClr val="accent1">
                    <a:lumMod val="20000"/>
                    <a:lumOff val="80000"/>
                  </a:schemeClr>
                </a:solidFill>
              </a:rPr>
              <a:t>LIFE</a:t>
            </a:r>
          </a:p>
          <a:p>
            <a:pPr algn="ctr"/>
            <a:r>
              <a:rPr lang="en-US" sz="2400" i="1" dirty="0" smtClean="0">
                <a:solidFill>
                  <a:schemeClr val="accent1">
                    <a:lumMod val="20000"/>
                    <a:lumOff val="80000"/>
                  </a:schemeClr>
                </a:solidFill>
              </a:rPr>
              <a:t>&amp;</a:t>
            </a:r>
          </a:p>
          <a:p>
            <a:pPr algn="ctr"/>
            <a:r>
              <a:rPr lang="en-US" sz="2400" i="1" dirty="0" smtClean="0">
                <a:solidFill>
                  <a:schemeClr val="accent1">
                    <a:lumMod val="20000"/>
                    <a:lumOff val="80000"/>
                  </a:schemeClr>
                </a:solidFill>
              </a:rPr>
              <a:t>RIGHTEOUSNESS</a:t>
            </a:r>
            <a:endParaRPr lang="en-US" sz="2400" i="1" dirty="0">
              <a:solidFill>
                <a:schemeClr val="accent1">
                  <a:lumMod val="20000"/>
                  <a:lumOff val="80000"/>
                </a:schemeClr>
              </a:solidFill>
            </a:endParaRPr>
          </a:p>
        </p:txBody>
      </p:sp>
    </p:spTree>
    <p:extLst>
      <p:ext uri="{BB962C8B-B14F-4D97-AF65-F5344CB8AC3E}">
        <p14:creationId xmlns:p14="http://schemas.microsoft.com/office/powerpoint/2010/main" val="12779338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381000"/>
            <a:ext cx="4343400" cy="5791200"/>
          </a:xfrm>
        </p:spPr>
        <p:txBody>
          <a:bodyPr>
            <a:normAutofit/>
          </a:bodyPr>
          <a:lstStyle/>
          <a:p>
            <a:pPr marL="0" indent="0">
              <a:buNone/>
            </a:pPr>
            <a:r>
              <a:rPr lang="en-US" dirty="0" smtClean="0"/>
              <a:t>“For </a:t>
            </a:r>
            <a:r>
              <a:rPr lang="en-US" dirty="0"/>
              <a:t>what the law could not do in that it was weak through the flesh, </a:t>
            </a:r>
            <a:r>
              <a:rPr lang="en-US" dirty="0">
                <a:solidFill>
                  <a:schemeClr val="tx2">
                    <a:lumMod val="50000"/>
                    <a:lumOff val="50000"/>
                  </a:schemeClr>
                </a:solidFill>
              </a:rPr>
              <a:t>God did by sending His own Son in the likeness of sinful flesh, on account of sin: He condemned sin in the </a:t>
            </a:r>
            <a:r>
              <a:rPr lang="en-US" dirty="0" smtClean="0">
                <a:solidFill>
                  <a:schemeClr val="tx2">
                    <a:lumMod val="50000"/>
                    <a:lumOff val="50000"/>
                  </a:schemeClr>
                </a:solidFill>
              </a:rPr>
              <a:t>flesh</a:t>
            </a:r>
            <a:r>
              <a:rPr lang="en-US" dirty="0" smtClean="0"/>
              <a:t>” (Rom. 8:3)</a:t>
            </a:r>
            <a:endParaRPr lang="en-US" dirty="0"/>
          </a:p>
        </p:txBody>
      </p:sp>
      <p:sp>
        <p:nvSpPr>
          <p:cNvPr id="4" name="Content Placeholder 3"/>
          <p:cNvSpPr>
            <a:spLocks noGrp="1"/>
          </p:cNvSpPr>
          <p:nvPr>
            <p:ph sz="half" idx="2"/>
          </p:nvPr>
        </p:nvSpPr>
        <p:spPr>
          <a:xfrm>
            <a:off x="5105400" y="609600"/>
            <a:ext cx="3200400" cy="5562599"/>
          </a:xfrm>
        </p:spPr>
        <p:txBody>
          <a:bodyPr>
            <a:normAutofit/>
          </a:bodyPr>
          <a:lstStyle/>
          <a:p>
            <a:pPr marL="514350" indent="-514350">
              <a:buFont typeface="+mj-lt"/>
              <a:buAutoNum type="arabicPeriod" startAt="5"/>
            </a:pPr>
            <a:r>
              <a:rPr lang="en-US" dirty="0" smtClean="0"/>
              <a:t>The Law of Moses could not free us from the law of sin and death—weak through flesh (cf. Gal. </a:t>
            </a:r>
            <a:r>
              <a:rPr lang="en-US" dirty="0" smtClean="0"/>
              <a:t>2:16; Heb. 8:7, 8)</a:t>
            </a:r>
            <a:endParaRPr lang="en-US" dirty="0"/>
          </a:p>
          <a:p>
            <a:pPr marL="514350" indent="-514350">
              <a:buFont typeface="+mj-lt"/>
              <a:buAutoNum type="arabicPeriod" startAt="5"/>
            </a:pPr>
            <a:endParaRPr lang="en-US" dirty="0" smtClean="0"/>
          </a:p>
          <a:p>
            <a:pPr marL="0" indent="0">
              <a:buNone/>
            </a:pPr>
            <a:endParaRPr lang="en-US" dirty="0" smtClean="0"/>
          </a:p>
          <a:p>
            <a:pPr marL="514350" indent="-514350">
              <a:buFont typeface="+mj-lt"/>
              <a:buAutoNum type="arabicPeriod" startAt="5"/>
            </a:pPr>
            <a:endParaRPr lang="en-US" dirty="0"/>
          </a:p>
          <a:p>
            <a:pPr marL="514350" indent="-514350">
              <a:buFont typeface="+mj-lt"/>
              <a:buAutoNum type="arabicPeriod" startAt="5"/>
            </a:pPr>
            <a:endParaRPr lang="en-US" dirty="0" smtClean="0"/>
          </a:p>
        </p:txBody>
      </p:sp>
    </p:spTree>
    <p:extLst>
      <p:ext uri="{BB962C8B-B14F-4D97-AF65-F5344CB8AC3E}">
        <p14:creationId xmlns:p14="http://schemas.microsoft.com/office/powerpoint/2010/main" val="38621761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381000"/>
            <a:ext cx="4343400" cy="5791200"/>
          </a:xfrm>
        </p:spPr>
        <p:txBody>
          <a:bodyPr>
            <a:normAutofit lnSpcReduction="10000"/>
          </a:bodyPr>
          <a:lstStyle/>
          <a:p>
            <a:pPr marL="0" indent="0">
              <a:buNone/>
            </a:pPr>
            <a:r>
              <a:rPr lang="en-US" dirty="0" smtClean="0"/>
              <a:t>“For </a:t>
            </a:r>
            <a:r>
              <a:rPr lang="en-US" dirty="0"/>
              <a:t>what the law could not do in that it was weak through the flesh, </a:t>
            </a:r>
            <a:r>
              <a:rPr lang="en-US" dirty="0">
                <a:solidFill>
                  <a:schemeClr val="tx2">
                    <a:lumMod val="50000"/>
                    <a:lumOff val="50000"/>
                  </a:schemeClr>
                </a:solidFill>
              </a:rPr>
              <a:t>God did by sending His own Son in the likeness of sinful flesh, on account of sin: He condemned sin in the </a:t>
            </a:r>
            <a:r>
              <a:rPr lang="en-US" dirty="0" smtClean="0">
                <a:solidFill>
                  <a:schemeClr val="tx2">
                    <a:lumMod val="50000"/>
                    <a:lumOff val="50000"/>
                  </a:schemeClr>
                </a:solidFill>
              </a:rPr>
              <a:t>flesh</a:t>
            </a:r>
            <a:r>
              <a:rPr lang="en-US" dirty="0" smtClean="0"/>
              <a:t>” (Rom. 8:3)</a:t>
            </a:r>
            <a:endParaRPr lang="en-US" dirty="0"/>
          </a:p>
        </p:txBody>
      </p:sp>
      <p:sp>
        <p:nvSpPr>
          <p:cNvPr id="4" name="Content Placeholder 3"/>
          <p:cNvSpPr>
            <a:spLocks noGrp="1"/>
          </p:cNvSpPr>
          <p:nvPr>
            <p:ph sz="half" idx="2"/>
          </p:nvPr>
        </p:nvSpPr>
        <p:spPr>
          <a:xfrm>
            <a:off x="5105400" y="609600"/>
            <a:ext cx="3200400" cy="5562599"/>
          </a:xfrm>
        </p:spPr>
        <p:txBody>
          <a:bodyPr>
            <a:normAutofit lnSpcReduction="10000"/>
          </a:bodyPr>
          <a:lstStyle/>
          <a:p>
            <a:pPr marL="514350" indent="-514350">
              <a:buFont typeface="+mj-lt"/>
              <a:buAutoNum type="arabicPeriod" startAt="5"/>
            </a:pPr>
            <a:r>
              <a:rPr lang="en-US" dirty="0" smtClean="0"/>
              <a:t>The Law of Moses could not free us from the law of sin and death—weak through flesh (cf. Gal. 2:16)</a:t>
            </a:r>
          </a:p>
          <a:p>
            <a:pPr lvl="1"/>
            <a:r>
              <a:rPr lang="en-US" dirty="0"/>
              <a:t>Demanded perfect works </a:t>
            </a:r>
            <a:r>
              <a:rPr lang="en-US" dirty="0" smtClean="0"/>
              <a:t>of ourselves (Gal</a:t>
            </a:r>
            <a:r>
              <a:rPr lang="en-US" dirty="0"/>
              <a:t>. </a:t>
            </a:r>
            <a:r>
              <a:rPr lang="en-US" dirty="0" smtClean="0"/>
              <a:t>3:10; Eph. 2:8)</a:t>
            </a:r>
            <a:endParaRPr lang="en-US" dirty="0"/>
          </a:p>
          <a:p>
            <a:pPr lvl="1"/>
            <a:r>
              <a:rPr lang="en-US" dirty="0" smtClean="0"/>
              <a:t>Excited passions and brought condemnation (Rom. 7:8)</a:t>
            </a:r>
          </a:p>
        </p:txBody>
      </p:sp>
      <p:pic>
        <p:nvPicPr>
          <p:cNvPr id="3074" name="Picture 2" descr="C:\Users\Steven\AppData\Local\Microsoft\Windows\Temporary Internet Files\Content.IE5\7VM8RPN4\MP90043879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33220"/>
            <a:ext cx="4693920"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10000"/>
            <a:ext cx="4310795" cy="523220"/>
          </a:xfrm>
          <a:prstGeom prst="rect">
            <a:avLst/>
          </a:prstGeom>
          <a:noFill/>
        </p:spPr>
        <p:txBody>
          <a:bodyPr wrap="none" rtlCol="0">
            <a:spAutoFit/>
          </a:bodyPr>
          <a:lstStyle/>
          <a:p>
            <a:r>
              <a:rPr lang="en-US" sz="2800" dirty="0" smtClean="0"/>
              <a:t>If you misstep in one part….</a:t>
            </a:r>
            <a:endParaRPr lang="en-US" sz="2800" dirty="0"/>
          </a:p>
        </p:txBody>
      </p:sp>
      <p:sp>
        <p:nvSpPr>
          <p:cNvPr id="6" name="TextBox 5"/>
          <p:cNvSpPr txBox="1"/>
          <p:nvPr/>
        </p:nvSpPr>
        <p:spPr>
          <a:xfrm>
            <a:off x="533400" y="5715000"/>
            <a:ext cx="4879541" cy="461665"/>
          </a:xfrm>
          <a:prstGeom prst="rect">
            <a:avLst/>
          </a:prstGeom>
          <a:noFill/>
        </p:spPr>
        <p:txBody>
          <a:bodyPr wrap="none" rtlCol="0">
            <a:spAutoFit/>
          </a:bodyPr>
          <a:lstStyle/>
          <a:p>
            <a:r>
              <a:rPr lang="en-US" sz="2400" dirty="0" smtClean="0"/>
              <a:t>…You Die (cf. Deut. 27:26; Jas. 2:10)</a:t>
            </a:r>
            <a:endParaRPr lang="en-US" sz="2400" dirty="0"/>
          </a:p>
        </p:txBody>
      </p:sp>
    </p:spTree>
    <p:extLst>
      <p:ext uri="{BB962C8B-B14F-4D97-AF65-F5344CB8AC3E}">
        <p14:creationId xmlns:p14="http://schemas.microsoft.com/office/powerpoint/2010/main" val="29965403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381000"/>
            <a:ext cx="4343400" cy="5791200"/>
          </a:xfrm>
        </p:spPr>
        <p:txBody>
          <a:bodyPr>
            <a:normAutofit lnSpcReduction="10000"/>
          </a:bodyPr>
          <a:lstStyle/>
          <a:p>
            <a:pPr marL="0" indent="0">
              <a:buNone/>
            </a:pPr>
            <a:r>
              <a:rPr lang="en-US" dirty="0" smtClean="0"/>
              <a:t>“</a:t>
            </a:r>
            <a:r>
              <a:rPr lang="en-US" dirty="0" smtClean="0">
                <a:solidFill>
                  <a:schemeClr val="tx2">
                    <a:lumMod val="50000"/>
                    <a:lumOff val="50000"/>
                  </a:schemeClr>
                </a:solidFill>
              </a:rPr>
              <a:t>For </a:t>
            </a:r>
            <a:r>
              <a:rPr lang="en-US" dirty="0">
                <a:solidFill>
                  <a:schemeClr val="tx2">
                    <a:lumMod val="50000"/>
                    <a:lumOff val="50000"/>
                  </a:schemeClr>
                </a:solidFill>
              </a:rPr>
              <a:t>what the law could not do in that it was weak through the flesh, </a:t>
            </a:r>
            <a:r>
              <a:rPr lang="en-US" dirty="0">
                <a:solidFill>
                  <a:schemeClr val="tx1"/>
                </a:solidFill>
              </a:rPr>
              <a:t>God did by sending His own Son in the likeness of sinful flesh, on account of sin: He condemned sin in the </a:t>
            </a:r>
            <a:r>
              <a:rPr lang="en-US" dirty="0" smtClean="0">
                <a:solidFill>
                  <a:schemeClr val="tx1"/>
                </a:solidFill>
              </a:rPr>
              <a:t>flesh</a:t>
            </a:r>
            <a:r>
              <a:rPr lang="en-US" dirty="0" smtClean="0"/>
              <a:t>” (Rom. 8:3)</a:t>
            </a:r>
            <a:endParaRPr lang="en-US" dirty="0"/>
          </a:p>
        </p:txBody>
      </p:sp>
      <p:sp>
        <p:nvSpPr>
          <p:cNvPr id="4" name="Content Placeholder 3"/>
          <p:cNvSpPr>
            <a:spLocks noGrp="1"/>
          </p:cNvSpPr>
          <p:nvPr>
            <p:ph sz="half" idx="2"/>
          </p:nvPr>
        </p:nvSpPr>
        <p:spPr>
          <a:xfrm>
            <a:off x="5105400" y="609600"/>
            <a:ext cx="3200400" cy="5562599"/>
          </a:xfrm>
        </p:spPr>
        <p:txBody>
          <a:bodyPr>
            <a:normAutofit lnSpcReduction="10000"/>
          </a:bodyPr>
          <a:lstStyle/>
          <a:p>
            <a:pPr marL="514350" indent="-514350">
              <a:buFont typeface="+mj-lt"/>
              <a:buAutoNum type="arabicPeriod" startAt="6"/>
            </a:pPr>
            <a:r>
              <a:rPr lang="en-US" dirty="0" smtClean="0"/>
              <a:t>What Christ did is something the Law of Moses could never do!</a:t>
            </a:r>
          </a:p>
          <a:p>
            <a:pPr lvl="1"/>
            <a:r>
              <a:rPr lang="en-US" dirty="0" smtClean="0"/>
              <a:t>The Law could not produce a person who condemned sin—the Law condemned the person</a:t>
            </a:r>
          </a:p>
          <a:p>
            <a:pPr lvl="1"/>
            <a:r>
              <a:rPr lang="en-US" dirty="0" smtClean="0"/>
              <a:t>Jesus kept the law perfectly and therefore condemned sin by His life</a:t>
            </a:r>
            <a:endParaRPr lang="en-US" dirty="0"/>
          </a:p>
        </p:txBody>
      </p:sp>
    </p:spTree>
    <p:extLst>
      <p:ext uri="{BB962C8B-B14F-4D97-AF65-F5344CB8AC3E}">
        <p14:creationId xmlns:p14="http://schemas.microsoft.com/office/powerpoint/2010/main" val="2194885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1524000"/>
            <a:ext cx="4343400" cy="4648200"/>
          </a:xfrm>
        </p:spPr>
        <p:txBody>
          <a:bodyPr>
            <a:normAutofit/>
          </a:bodyPr>
          <a:lstStyle/>
          <a:p>
            <a:pPr marL="0" indent="0">
              <a:buNone/>
            </a:pPr>
            <a:r>
              <a:rPr lang="en-US" sz="3200" dirty="0" smtClean="0">
                <a:solidFill>
                  <a:schemeClr val="accent1"/>
                </a:solidFill>
              </a:rPr>
              <a:t>“that </a:t>
            </a:r>
            <a:r>
              <a:rPr lang="en-US" sz="3200" dirty="0">
                <a:solidFill>
                  <a:schemeClr val="accent1"/>
                </a:solidFill>
              </a:rPr>
              <a:t>the righteous requirement of the law might be fulfilled in us who do not walk according to the flesh but according to the </a:t>
            </a:r>
            <a:r>
              <a:rPr lang="en-US" sz="3200" dirty="0" smtClean="0">
                <a:solidFill>
                  <a:schemeClr val="accent1"/>
                </a:solidFill>
              </a:rPr>
              <a:t>Spirit” (Rom. 8:4)</a:t>
            </a:r>
            <a:endParaRPr lang="en-US" sz="3200" dirty="0">
              <a:solidFill>
                <a:schemeClr val="accent1"/>
              </a:solidFill>
            </a:endParaRPr>
          </a:p>
        </p:txBody>
      </p:sp>
      <p:sp>
        <p:nvSpPr>
          <p:cNvPr id="4" name="Content Placeholder 3"/>
          <p:cNvSpPr>
            <a:spLocks noGrp="1"/>
          </p:cNvSpPr>
          <p:nvPr>
            <p:ph sz="half" idx="2"/>
          </p:nvPr>
        </p:nvSpPr>
        <p:spPr>
          <a:xfrm>
            <a:off x="5105400" y="609600"/>
            <a:ext cx="3200400" cy="5562599"/>
          </a:xfrm>
        </p:spPr>
        <p:txBody>
          <a:bodyPr>
            <a:normAutofit/>
          </a:bodyPr>
          <a:lstStyle/>
          <a:p>
            <a:pPr marL="514350" indent="-514350">
              <a:buFont typeface="+mj-lt"/>
              <a:buAutoNum type="arabicPeriod" startAt="7"/>
            </a:pPr>
            <a:r>
              <a:rPr lang="en-US" sz="3200" dirty="0" smtClean="0"/>
              <a:t>Christ accomplished it for “us”</a:t>
            </a:r>
          </a:p>
          <a:p>
            <a:pPr lvl="1"/>
            <a:r>
              <a:rPr lang="en-US" sz="2800" dirty="0" smtClean="0"/>
              <a:t>Walking according to the Spirit in Christ fulfills the righteous requirement of the Law</a:t>
            </a:r>
          </a:p>
        </p:txBody>
      </p:sp>
      <p:sp>
        <p:nvSpPr>
          <p:cNvPr id="5" name="TextBox 4"/>
          <p:cNvSpPr txBox="1"/>
          <p:nvPr/>
        </p:nvSpPr>
        <p:spPr>
          <a:xfrm>
            <a:off x="762000" y="533400"/>
            <a:ext cx="2664319" cy="584775"/>
          </a:xfrm>
          <a:prstGeom prst="rect">
            <a:avLst/>
          </a:prstGeom>
          <a:noFill/>
        </p:spPr>
        <p:txBody>
          <a:bodyPr wrap="none" rtlCol="0">
            <a:spAutoFit/>
          </a:bodyPr>
          <a:lstStyle/>
          <a:p>
            <a:r>
              <a:rPr lang="en-US" sz="3200" dirty="0" smtClean="0">
                <a:solidFill>
                  <a:schemeClr val="accent1">
                    <a:lumMod val="75000"/>
                  </a:schemeClr>
                </a:solidFill>
                <a:latin typeface="Arial Black" pitchFamily="34" charset="0"/>
              </a:rPr>
              <a:t>The Effect!</a:t>
            </a:r>
            <a:endParaRPr lang="en-US" sz="3200" dirty="0">
              <a:solidFill>
                <a:schemeClr val="accent1">
                  <a:lumMod val="75000"/>
                </a:schemeClr>
              </a:solidFill>
              <a:latin typeface="Arial Black" pitchFamily="34" charset="0"/>
            </a:endParaRPr>
          </a:p>
        </p:txBody>
      </p:sp>
    </p:spTree>
    <p:extLst>
      <p:ext uri="{BB962C8B-B14F-4D97-AF65-F5344CB8AC3E}">
        <p14:creationId xmlns:p14="http://schemas.microsoft.com/office/powerpoint/2010/main" val="221157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338072"/>
            <a:ext cx="3657600" cy="3767328"/>
          </a:xfrm>
        </p:spPr>
        <p:txBody>
          <a:bodyPr>
            <a:normAutofit/>
          </a:bodyPr>
          <a:lstStyle/>
          <a:p>
            <a:pPr marL="0" indent="0">
              <a:buNone/>
            </a:pPr>
            <a:r>
              <a:rPr lang="en-US" sz="3200" dirty="0" smtClean="0">
                <a:solidFill>
                  <a:schemeClr val="accent1"/>
                </a:solidFill>
              </a:rPr>
              <a:t>“And </a:t>
            </a:r>
            <a:r>
              <a:rPr lang="en-US" sz="3200" dirty="0">
                <a:solidFill>
                  <a:schemeClr val="accent1"/>
                </a:solidFill>
              </a:rPr>
              <a:t>if Christ is in you, the body is dead because of sin, but the Spirit is life because of </a:t>
            </a:r>
            <a:r>
              <a:rPr lang="en-US" sz="3200" dirty="0" smtClean="0">
                <a:solidFill>
                  <a:schemeClr val="accent1"/>
                </a:solidFill>
              </a:rPr>
              <a:t>righteousness” (Rom. 8:10)</a:t>
            </a:r>
            <a:endParaRPr lang="en-US" sz="3200" dirty="0">
              <a:solidFill>
                <a:schemeClr val="accent1"/>
              </a:solidFill>
            </a:endParaRPr>
          </a:p>
        </p:txBody>
      </p:sp>
      <p:sp>
        <p:nvSpPr>
          <p:cNvPr id="4" name="Content Placeholder 3"/>
          <p:cNvSpPr>
            <a:spLocks noGrp="1"/>
          </p:cNvSpPr>
          <p:nvPr>
            <p:ph sz="half" idx="2"/>
          </p:nvPr>
        </p:nvSpPr>
        <p:spPr>
          <a:xfrm>
            <a:off x="4648200" y="609600"/>
            <a:ext cx="3657600" cy="4953000"/>
          </a:xfrm>
        </p:spPr>
        <p:txBody>
          <a:bodyPr>
            <a:normAutofit/>
          </a:bodyPr>
          <a:lstStyle/>
          <a:p>
            <a:pPr marL="274320" lvl="1"/>
            <a:r>
              <a:rPr lang="en-US" sz="2800" dirty="0"/>
              <a:t>The body and its </a:t>
            </a:r>
            <a:r>
              <a:rPr lang="en-US" sz="2800" dirty="0" smtClean="0"/>
              <a:t>sinful passions no </a:t>
            </a:r>
            <a:r>
              <a:rPr lang="en-US" sz="2800" dirty="0"/>
              <a:t>longer </a:t>
            </a:r>
            <a:r>
              <a:rPr lang="en-US" sz="2800" dirty="0" smtClean="0"/>
              <a:t>rule over us as a master</a:t>
            </a:r>
          </a:p>
          <a:p>
            <a:pPr marL="274320" lvl="1"/>
            <a:r>
              <a:rPr lang="en-US" sz="2800" dirty="0" smtClean="0"/>
              <a:t>The </a:t>
            </a:r>
            <a:r>
              <a:rPr lang="en-US" sz="2800" dirty="0"/>
              <a:t>spirit (soul) is </a:t>
            </a:r>
            <a:r>
              <a:rPr lang="en-US" sz="2800" dirty="0" smtClean="0"/>
              <a:t>therefore no </a:t>
            </a:r>
            <a:r>
              <a:rPr lang="en-US" sz="2800" dirty="0"/>
              <a:t>longer dead </a:t>
            </a:r>
            <a:r>
              <a:rPr lang="en-US" sz="2800" dirty="0" smtClean="0"/>
              <a:t>(separated </a:t>
            </a:r>
            <a:r>
              <a:rPr lang="en-US" sz="2800" dirty="0"/>
              <a:t>from </a:t>
            </a:r>
            <a:r>
              <a:rPr lang="en-US" sz="2800" dirty="0" smtClean="0"/>
              <a:t>God)</a:t>
            </a:r>
          </a:p>
          <a:p>
            <a:pPr marL="548640" lvl="2"/>
            <a:r>
              <a:rPr lang="en-US" sz="2400" dirty="0" smtClean="0"/>
              <a:t>alive because of righteousness!</a:t>
            </a:r>
            <a:endParaRPr lang="en-US" sz="2400" dirty="0"/>
          </a:p>
        </p:txBody>
      </p:sp>
      <p:sp>
        <p:nvSpPr>
          <p:cNvPr id="5" name="TextBox 4"/>
          <p:cNvSpPr txBox="1"/>
          <p:nvPr/>
        </p:nvSpPr>
        <p:spPr>
          <a:xfrm>
            <a:off x="762000" y="533400"/>
            <a:ext cx="2664319" cy="584775"/>
          </a:xfrm>
          <a:prstGeom prst="rect">
            <a:avLst/>
          </a:prstGeom>
          <a:noFill/>
        </p:spPr>
        <p:txBody>
          <a:bodyPr wrap="none" rtlCol="0">
            <a:spAutoFit/>
          </a:bodyPr>
          <a:lstStyle/>
          <a:p>
            <a:r>
              <a:rPr lang="en-US" sz="3200" dirty="0" smtClean="0">
                <a:solidFill>
                  <a:schemeClr val="accent1">
                    <a:lumMod val="75000"/>
                  </a:schemeClr>
                </a:solidFill>
                <a:latin typeface="Arial Black" pitchFamily="34" charset="0"/>
              </a:rPr>
              <a:t>The Effect!</a:t>
            </a:r>
            <a:endParaRPr lang="en-US" sz="3200" dirty="0">
              <a:solidFill>
                <a:schemeClr val="accent1">
                  <a:lumMod val="75000"/>
                </a:schemeClr>
              </a:solidFill>
              <a:latin typeface="Arial Black" pitchFamily="34" charset="0"/>
            </a:endParaRPr>
          </a:p>
        </p:txBody>
      </p:sp>
    </p:spTree>
    <p:extLst>
      <p:ext uri="{BB962C8B-B14F-4D97-AF65-F5344CB8AC3E}">
        <p14:creationId xmlns:p14="http://schemas.microsoft.com/office/powerpoint/2010/main" val="28160546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Christ Gives Us That The Law Could Not</a:t>
            </a:r>
            <a:endParaRPr lang="en-US" dirty="0"/>
          </a:p>
        </p:txBody>
      </p:sp>
      <p:sp>
        <p:nvSpPr>
          <p:cNvPr id="6" name="Content Placeholder 5"/>
          <p:cNvSpPr>
            <a:spLocks noGrp="1"/>
          </p:cNvSpPr>
          <p:nvPr>
            <p:ph idx="1"/>
          </p:nvPr>
        </p:nvSpPr>
        <p:spPr>
          <a:xfrm>
            <a:off x="762000" y="381000"/>
            <a:ext cx="4114800" cy="3886200"/>
          </a:xfrm>
        </p:spPr>
        <p:txBody>
          <a:bodyPr/>
          <a:lstStyle/>
          <a:p>
            <a:r>
              <a:rPr lang="en-US" dirty="0" smtClean="0"/>
              <a:t>Makes reconciliation for sin</a:t>
            </a:r>
          </a:p>
          <a:p>
            <a:r>
              <a:rPr lang="en-US" dirty="0" smtClean="0"/>
              <a:t>Brings in righteousness and therefore life</a:t>
            </a:r>
          </a:p>
          <a:p>
            <a:r>
              <a:rPr lang="en-US" dirty="0" smtClean="0"/>
              <a:t>Pays the </a:t>
            </a:r>
            <a:r>
              <a:rPr lang="en-US" dirty="0" smtClean="0"/>
              <a:t>redemptive </a:t>
            </a:r>
            <a:r>
              <a:rPr lang="en-US" dirty="0" smtClean="0"/>
              <a:t>cost for man from sin</a:t>
            </a:r>
          </a:p>
          <a:p>
            <a:r>
              <a:rPr lang="en-US" dirty="0" smtClean="0"/>
              <a:t>Magnifies the law</a:t>
            </a:r>
          </a:p>
        </p:txBody>
      </p:sp>
      <p:sp>
        <p:nvSpPr>
          <p:cNvPr id="7" name="TextBox 6"/>
          <p:cNvSpPr txBox="1"/>
          <p:nvPr/>
        </p:nvSpPr>
        <p:spPr>
          <a:xfrm>
            <a:off x="5564782" y="2057400"/>
            <a:ext cx="2817218" cy="769441"/>
          </a:xfrm>
          <a:prstGeom prst="rect">
            <a:avLst/>
          </a:prstGeom>
          <a:noFill/>
        </p:spPr>
        <p:txBody>
          <a:bodyPr wrap="none" rtlCol="0">
            <a:prstTxWarp prst="textPlain">
              <a:avLst/>
            </a:prstTxWarp>
            <a:spAutoFit/>
          </a:bodyPr>
          <a:lstStyle/>
          <a:p>
            <a:r>
              <a:rPr lang="en-US"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rPr>
              <a:t>HOW?</a:t>
            </a:r>
            <a:endPar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endParaRPr>
          </a:p>
        </p:txBody>
      </p:sp>
    </p:spTree>
    <p:extLst>
      <p:ext uri="{BB962C8B-B14F-4D97-AF65-F5344CB8AC3E}">
        <p14:creationId xmlns:p14="http://schemas.microsoft.com/office/powerpoint/2010/main" val="108776858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What Christ Gives Us That The Law Could Not</a:t>
            </a:r>
            <a:endParaRPr lang="en-US" dirty="0"/>
          </a:p>
        </p:txBody>
      </p:sp>
      <p:sp>
        <p:nvSpPr>
          <p:cNvPr id="6" name="Content Placeholder 5"/>
          <p:cNvSpPr>
            <a:spLocks noGrp="1"/>
          </p:cNvSpPr>
          <p:nvPr>
            <p:ph idx="1"/>
          </p:nvPr>
        </p:nvSpPr>
        <p:spPr>
          <a:xfrm>
            <a:off x="762000" y="381000"/>
            <a:ext cx="4114800" cy="3886200"/>
          </a:xfrm>
        </p:spPr>
        <p:txBody>
          <a:bodyPr/>
          <a:lstStyle/>
          <a:p>
            <a:r>
              <a:rPr lang="en-US" dirty="0" smtClean="0"/>
              <a:t>Makes reconciliation for sin</a:t>
            </a:r>
          </a:p>
          <a:p>
            <a:r>
              <a:rPr lang="en-US" dirty="0" smtClean="0"/>
              <a:t>Brings in righteousness and therefore life</a:t>
            </a:r>
          </a:p>
          <a:p>
            <a:r>
              <a:rPr lang="en-US" dirty="0" smtClean="0"/>
              <a:t>Pays the </a:t>
            </a:r>
            <a:r>
              <a:rPr lang="en-US" dirty="0" smtClean="0"/>
              <a:t>redemptive </a:t>
            </a:r>
            <a:r>
              <a:rPr lang="en-US" dirty="0" smtClean="0"/>
              <a:t>cost for man from sin</a:t>
            </a:r>
          </a:p>
          <a:p>
            <a:r>
              <a:rPr lang="en-US" dirty="0" smtClean="0"/>
              <a:t>Magnifies the law</a:t>
            </a:r>
          </a:p>
        </p:txBody>
      </p:sp>
      <p:sp>
        <p:nvSpPr>
          <p:cNvPr id="7" name="TextBox 6"/>
          <p:cNvSpPr txBox="1"/>
          <p:nvPr/>
        </p:nvSpPr>
        <p:spPr>
          <a:xfrm>
            <a:off x="5410200" y="1143000"/>
            <a:ext cx="2971800" cy="3200400"/>
          </a:xfrm>
          <a:prstGeom prst="rect">
            <a:avLst/>
          </a:prstGeom>
          <a:noFill/>
        </p:spPr>
        <p:txBody>
          <a:bodyPr wrap="none" rtlCol="0">
            <a:prstTxWarp prst="textPlain">
              <a:avLst/>
            </a:prstTxWarp>
            <a:spAutoFit/>
          </a:bodyPr>
          <a:lstStyle/>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Through</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Obedience</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To The</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Father In</a:t>
            </a:r>
          </a:p>
          <a:p>
            <a:pPr algn="ctr"/>
            <a:r>
              <a:rPr lang="en-US" sz="4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The Gospel</a:t>
            </a:r>
            <a:endParaRPr lang="en-US" sz="4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endParaRPr>
          </a:p>
        </p:txBody>
      </p:sp>
    </p:spTree>
    <p:extLst>
      <p:ext uri="{BB962C8B-B14F-4D97-AF65-F5344CB8AC3E}">
        <p14:creationId xmlns:p14="http://schemas.microsoft.com/office/powerpoint/2010/main" val="3878847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Next Section…</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accent1"/>
                </a:solidFill>
              </a:rPr>
              <a:t>Ephesians 1:6, 7:</a:t>
            </a:r>
          </a:p>
          <a:p>
            <a:pPr marL="320040" lvl="1" indent="0">
              <a:buNone/>
            </a:pPr>
            <a:r>
              <a:rPr lang="en-US" sz="2400" dirty="0"/>
              <a:t>6  to the praise of the glory of His grace, by which He has made us accepted in the Beloved.</a:t>
            </a:r>
          </a:p>
          <a:p>
            <a:pPr marL="320040" lvl="1" indent="0">
              <a:buNone/>
            </a:pPr>
            <a:r>
              <a:rPr lang="en-US" sz="2400" dirty="0"/>
              <a:t>7  In Him we have redemption through His blood, the forgiveness of sins, according to the riches of His grace</a:t>
            </a:r>
          </a:p>
          <a:p>
            <a:pPr marL="320040" lvl="1" indent="0">
              <a:buNone/>
            </a:pPr>
            <a:endParaRPr lang="en-US" sz="2400" dirty="0"/>
          </a:p>
        </p:txBody>
      </p:sp>
    </p:spTree>
    <p:extLst>
      <p:ext uri="{BB962C8B-B14F-4D97-AF65-F5344CB8AC3E}">
        <p14:creationId xmlns:p14="http://schemas.microsoft.com/office/powerpoint/2010/main" val="173917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Have You Been Baptized Into Christ?</a:t>
            </a:r>
            <a:endParaRPr lang="en-US" dirty="0"/>
          </a:p>
        </p:txBody>
      </p:sp>
      <p:sp>
        <p:nvSpPr>
          <p:cNvPr id="5" name="Text Placeholder 4"/>
          <p:cNvSpPr>
            <a:spLocks noGrp="1"/>
          </p:cNvSpPr>
          <p:nvPr>
            <p:ph type="body" idx="1"/>
          </p:nvPr>
        </p:nvSpPr>
        <p:spPr>
          <a:xfrm>
            <a:off x="762000" y="4876800"/>
            <a:ext cx="3276600" cy="914400"/>
          </a:xfrm>
        </p:spPr>
        <p:txBody>
          <a:bodyPr>
            <a:noAutofit/>
          </a:bodyPr>
          <a:lstStyle/>
          <a:p>
            <a:pPr marL="457200" indent="-457200">
              <a:buFont typeface="Arial" pitchFamily="34" charset="0"/>
              <a:buChar char="•"/>
            </a:pPr>
            <a:r>
              <a:rPr lang="en-US" sz="2400" dirty="0" smtClean="0">
                <a:solidFill>
                  <a:schemeClr val="accent1"/>
                </a:solidFill>
              </a:rPr>
              <a:t>No condemnation</a:t>
            </a:r>
          </a:p>
          <a:p>
            <a:pPr marL="457200" indent="-457200">
              <a:buFont typeface="Arial" pitchFamily="34" charset="0"/>
              <a:buChar char="•"/>
            </a:pPr>
            <a:r>
              <a:rPr lang="en-US" sz="2400" dirty="0" smtClean="0">
                <a:solidFill>
                  <a:schemeClr val="accent1"/>
                </a:solidFill>
              </a:rPr>
              <a:t>Newness of Life</a:t>
            </a:r>
          </a:p>
          <a:p>
            <a:pPr marL="457200" indent="-457200">
              <a:buFont typeface="Arial" pitchFamily="34" charset="0"/>
              <a:buChar char="•"/>
            </a:pPr>
            <a:r>
              <a:rPr lang="en-US" sz="2400" dirty="0" smtClean="0">
                <a:solidFill>
                  <a:schemeClr val="accent1"/>
                </a:solidFill>
              </a:rPr>
              <a:t>Freedom From sin</a:t>
            </a:r>
            <a:endParaRPr lang="en-US" sz="2400" dirty="0">
              <a:solidFill>
                <a:schemeClr val="accent1"/>
              </a:solidFill>
            </a:endParaRPr>
          </a:p>
        </p:txBody>
      </p:sp>
      <p:cxnSp>
        <p:nvCxnSpPr>
          <p:cNvPr id="7" name="Straight Connector 6"/>
          <p:cNvCxnSpPr/>
          <p:nvPr/>
        </p:nvCxnSpPr>
        <p:spPr>
          <a:xfrm>
            <a:off x="4191000" y="4964879"/>
            <a:ext cx="0" cy="120732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95800" y="4964879"/>
            <a:ext cx="3657600" cy="954107"/>
          </a:xfrm>
          <a:prstGeom prst="rect">
            <a:avLst/>
          </a:prstGeom>
          <a:noFill/>
        </p:spPr>
        <p:txBody>
          <a:bodyPr wrap="square" rtlCol="0">
            <a:spAutoFit/>
          </a:bodyPr>
          <a:lstStyle/>
          <a:p>
            <a:r>
              <a:rPr lang="en-US" sz="2800" i="1" dirty="0" smtClean="0"/>
              <a:t>If you continue to walk according to the Spirit</a:t>
            </a:r>
            <a:endParaRPr lang="en-US" sz="2800" i="1" dirty="0"/>
          </a:p>
        </p:txBody>
      </p:sp>
      <p:sp>
        <p:nvSpPr>
          <p:cNvPr id="10" name="TextBox 9"/>
          <p:cNvSpPr txBox="1"/>
          <p:nvPr/>
        </p:nvSpPr>
        <p:spPr>
          <a:xfrm>
            <a:off x="1066800" y="77212"/>
            <a:ext cx="6934200" cy="3046988"/>
          </a:xfrm>
          <a:prstGeom prst="rect">
            <a:avLst/>
          </a:prstGeom>
          <a:noFill/>
        </p:spPr>
        <p:txBody>
          <a:bodyPr wrap="square" rtlCol="0">
            <a:spAutoFit/>
          </a:bodyPr>
          <a:lstStyle/>
          <a:p>
            <a:r>
              <a:rPr lang="en-US" sz="2400" dirty="0">
                <a:solidFill>
                  <a:schemeClr val="bg1"/>
                </a:solidFill>
              </a:rPr>
              <a:t>3  Do you not know, that as many as have been immersed into Jesus Christ, have been immersed into his death?</a:t>
            </a:r>
          </a:p>
          <a:p>
            <a:r>
              <a:rPr lang="en-US" sz="2400" dirty="0">
                <a:solidFill>
                  <a:schemeClr val="bg1"/>
                </a:solidFill>
              </a:rPr>
              <a:t>4  We have been buried, then, together with him, by the immersion into death: that like as Christ was raised from the dead by the glory of the Father; so we also shall walk in newness of life.</a:t>
            </a:r>
          </a:p>
          <a:p>
            <a:r>
              <a:rPr lang="en-US" sz="2400" dirty="0" smtClean="0">
                <a:solidFill>
                  <a:schemeClr val="bg1"/>
                </a:solidFill>
              </a:rPr>
              <a:t>(ROM. 6:3, 4, LO)</a:t>
            </a:r>
            <a:endParaRPr lang="en-US" sz="2400" dirty="0">
              <a:solidFill>
                <a:schemeClr val="bg1"/>
              </a:solidFill>
            </a:endParaRPr>
          </a:p>
        </p:txBody>
      </p:sp>
    </p:spTree>
    <p:extLst>
      <p:ext uri="{BB962C8B-B14F-4D97-AF65-F5344CB8AC3E}">
        <p14:creationId xmlns:p14="http://schemas.microsoft.com/office/powerpoint/2010/main" val="281797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childTnLst>
                          </p:cTn>
                        </p:par>
                        <p:par>
                          <p:cTn id="22" fill="hold">
                            <p:stCondLst>
                              <p:cond delay="1500"/>
                            </p:stCondLst>
                            <p:childTnLst>
                              <p:par>
                                <p:cTn id="23" presetID="26" presetClass="emph" presetSubtype="0" fill="hold" grpId="0" nodeType="afterEffect">
                                  <p:stCondLst>
                                    <p:cond delay="0"/>
                                  </p:stCondLst>
                                  <p:childTnLst>
                                    <p:animEffect transition="out" filter="fade">
                                      <p:cBhvr>
                                        <p:cTn id="24" dur="500" tmFilter="0, 0; .2, .5; .8, .5; 1, 0"/>
                                        <p:tgtEl>
                                          <p:spTgt spid="5">
                                            <p:txEl>
                                              <p:pRg st="0" end="0"/>
                                            </p:txEl>
                                          </p:spTgt>
                                        </p:tgtEl>
                                      </p:cBhvr>
                                    </p:animEffect>
                                    <p:animScale>
                                      <p:cBhvr>
                                        <p:cTn id="25" dur="250" autoRev="1" fill="hold"/>
                                        <p:tgtEl>
                                          <p:spTgt spid="5">
                                            <p:txEl>
                                              <p:pRg st="0" end="0"/>
                                            </p:txEl>
                                          </p:spTgt>
                                        </p:tgtEl>
                                      </p:cBhvr>
                                      <p:by x="105000" y="105000"/>
                                    </p:animScale>
                                  </p:childTnLst>
                                </p:cTn>
                              </p:par>
                            </p:childTnLst>
                          </p:cTn>
                        </p:par>
                        <p:par>
                          <p:cTn id="26" fill="hold">
                            <p:stCondLst>
                              <p:cond delay="2000"/>
                            </p:stCondLst>
                            <p:childTnLst>
                              <p:par>
                                <p:cTn id="27" presetID="26" presetClass="emph" presetSubtype="0" fill="hold" grpId="0" nodeType="afterEffect">
                                  <p:stCondLst>
                                    <p:cond delay="0"/>
                                  </p:stCondLst>
                                  <p:childTnLst>
                                    <p:animEffect transition="out" filter="fade">
                                      <p:cBhvr>
                                        <p:cTn id="28" dur="500" tmFilter="0, 0; .2, .5; .8, .5; 1, 0"/>
                                        <p:tgtEl>
                                          <p:spTgt spid="5">
                                            <p:txEl>
                                              <p:pRg st="1" end="1"/>
                                            </p:txEl>
                                          </p:spTgt>
                                        </p:tgtEl>
                                      </p:cBhvr>
                                    </p:animEffect>
                                    <p:animScale>
                                      <p:cBhvr>
                                        <p:cTn id="29" dur="250" autoRev="1" fill="hold"/>
                                        <p:tgtEl>
                                          <p:spTgt spid="5">
                                            <p:txEl>
                                              <p:pRg st="1" end="1"/>
                                            </p:txEl>
                                          </p:spTgt>
                                        </p:tgtEl>
                                      </p:cBhvr>
                                      <p:by x="105000" y="105000"/>
                                    </p:animScale>
                                  </p:childTnLst>
                                </p:cTn>
                              </p:par>
                            </p:childTnLst>
                          </p:cTn>
                        </p:par>
                        <p:par>
                          <p:cTn id="30" fill="hold">
                            <p:stCondLst>
                              <p:cond delay="2500"/>
                            </p:stCondLst>
                            <p:childTnLst>
                              <p:par>
                                <p:cTn id="31" presetID="26" presetClass="emph" presetSubtype="0" fill="hold" grpId="0" nodeType="afterEffect">
                                  <p:stCondLst>
                                    <p:cond delay="0"/>
                                  </p:stCondLst>
                                  <p:childTnLst>
                                    <p:animEffect transition="out" filter="fade">
                                      <p:cBhvr>
                                        <p:cTn id="32" dur="500" tmFilter="0, 0; .2, .5; .8, .5; 1, 0"/>
                                        <p:tgtEl>
                                          <p:spTgt spid="5">
                                            <p:txEl>
                                              <p:pRg st="2" end="2"/>
                                            </p:txEl>
                                          </p:spTgt>
                                        </p:tgtEl>
                                      </p:cBhvr>
                                    </p:animEffect>
                                    <p:animScale>
                                      <p:cBhvr>
                                        <p:cTn id="33" dur="250" autoRev="1" fill="hold"/>
                                        <p:tgtEl>
                                          <p:spTgt spid="5">
                                            <p:txEl>
                                              <p:pRg st="2" end="2"/>
                                            </p:txEl>
                                          </p:spTgt>
                                        </p:tgtEl>
                                      </p:cBhvr>
                                      <p:by x="105000" y="105000"/>
                                    </p:animScale>
                                  </p:childTnLst>
                                </p:cTn>
                              </p:par>
                              <p:par>
                                <p:cTn id="34" presetID="36" presetClass="emph" presetSubtype="0" repeatCount="indefinite" fill="hold" grpId="0" nodeType="withEffect">
                                  <p:stCondLst>
                                    <p:cond delay="0"/>
                                  </p:stCondLst>
                                  <p:iterate type="lt">
                                    <p:tmPct val="10000"/>
                                  </p:iterate>
                                  <p:childTnLst>
                                    <p:animScale>
                                      <p:cBhvr>
                                        <p:cTn id="35" dur="1000" autoRev="1" fill="hold">
                                          <p:stCondLst>
                                            <p:cond delay="0"/>
                                          </p:stCondLst>
                                        </p:cTn>
                                        <p:tgtEl>
                                          <p:spTgt spid="8"/>
                                        </p:tgtEl>
                                      </p:cBhvr>
                                      <p:to x="80000" y="100000"/>
                                    </p:animScale>
                                    <p:anim by="(#ppt_w*0.10)" calcmode="lin" valueType="num">
                                      <p:cBhvr>
                                        <p:cTn id="36" dur="1000" autoRev="1" fill="hold">
                                          <p:stCondLst>
                                            <p:cond delay="0"/>
                                          </p:stCondLst>
                                        </p:cTn>
                                        <p:tgtEl>
                                          <p:spTgt spid="8"/>
                                        </p:tgtEl>
                                        <p:attrNameLst>
                                          <p:attrName>ppt_x</p:attrName>
                                        </p:attrNameLst>
                                      </p:cBhvr>
                                    </p:anim>
                                    <p:anim by="(-#ppt_w*0.10)" calcmode="lin" valueType="num">
                                      <p:cBhvr>
                                        <p:cTn id="37" dur="1000" autoRev="1" fill="hold">
                                          <p:stCondLst>
                                            <p:cond delay="0"/>
                                          </p:stCondLst>
                                        </p:cTn>
                                        <p:tgtEl>
                                          <p:spTgt spid="8"/>
                                        </p:tgtEl>
                                        <p:attrNameLst>
                                          <p:attrName>ppt_y</p:attrName>
                                        </p:attrNameLst>
                                      </p:cBhvr>
                                    </p:anim>
                                    <p:animRot by="-480000">
                                      <p:cBhvr>
                                        <p:cTn id="38" dur="1000" autoRev="1"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Previously</a:t>
            </a:r>
            <a:endParaRPr lang="en-US" dirty="0"/>
          </a:p>
        </p:txBody>
      </p:sp>
      <p:sp>
        <p:nvSpPr>
          <p:cNvPr id="3" name="Content Placeholder 2"/>
          <p:cNvSpPr>
            <a:spLocks noGrp="1"/>
          </p:cNvSpPr>
          <p:nvPr>
            <p:ph idx="1"/>
          </p:nvPr>
        </p:nvSpPr>
        <p:spPr>
          <a:xfrm>
            <a:off x="762000" y="381000"/>
            <a:ext cx="7543800" cy="4800600"/>
          </a:xfrm>
        </p:spPr>
        <p:txBody>
          <a:bodyPr>
            <a:normAutofit/>
          </a:bodyPr>
          <a:lstStyle/>
          <a:p>
            <a:pPr marL="457200" indent="-457200">
              <a:buFont typeface="+mj-lt"/>
              <a:buAutoNum type="arabicPeriod"/>
            </a:pPr>
            <a:r>
              <a:rPr lang="en-US" dirty="0" smtClean="0"/>
              <a:t>No divisions of the law were understood by apostles</a:t>
            </a:r>
          </a:p>
          <a:p>
            <a:pPr marL="457200" indent="-457200">
              <a:buFont typeface="+mj-lt"/>
              <a:buAutoNum type="arabicPeriod"/>
            </a:pPr>
            <a:r>
              <a:rPr lang="en-US" dirty="0" smtClean="0"/>
              <a:t>What the Law Could Not Do</a:t>
            </a:r>
          </a:p>
          <a:p>
            <a:pPr marL="457200" indent="-457200">
              <a:buFont typeface="+mj-lt"/>
              <a:buAutoNum type="arabicPeriod"/>
            </a:pPr>
            <a:r>
              <a:rPr lang="en-US" dirty="0" smtClean="0"/>
              <a:t>Why the Law could not accomplish life and righteousness</a:t>
            </a:r>
          </a:p>
          <a:p>
            <a:pPr marL="457200" indent="-457200">
              <a:buFont typeface="+mj-lt"/>
              <a:buAutoNum type="arabicPeriod"/>
            </a:pPr>
            <a:r>
              <a:rPr lang="en-US" dirty="0" smtClean="0"/>
              <a:t>A look at the allegory of Hagar and Sarah</a:t>
            </a:r>
          </a:p>
          <a:p>
            <a:pPr marL="457200" indent="-457200">
              <a:buFont typeface="+mj-lt"/>
              <a:buAutoNum type="arabicPeriod"/>
            </a:pPr>
            <a:r>
              <a:rPr lang="en-US" dirty="0" smtClean="0"/>
              <a:t>How God Remedied The Defects of the Law</a:t>
            </a:r>
          </a:p>
          <a:p>
            <a:pPr marL="777240" lvl="1" indent="-457200">
              <a:buFont typeface="+mj-lt"/>
              <a:buAutoNum type="alphaLcParenR"/>
            </a:pPr>
            <a:r>
              <a:rPr lang="en-US" dirty="0" smtClean="0"/>
              <a:t>The law of Moses was not a suitable rule of life for all mankind</a:t>
            </a:r>
          </a:p>
          <a:p>
            <a:pPr marL="777240" lvl="1" indent="-457200">
              <a:buFont typeface="+mj-lt"/>
              <a:buAutoNum type="alphaLcParenR"/>
            </a:pPr>
            <a:r>
              <a:rPr lang="en-US" dirty="0"/>
              <a:t>The Law could not exhibit the full scope of the malignity of sin</a:t>
            </a:r>
          </a:p>
          <a:p>
            <a:pPr marL="777240" lvl="1" indent="-457200">
              <a:buFont typeface="+mj-lt"/>
              <a:buAutoNum type="alphaLcParenR"/>
            </a:pPr>
            <a:endParaRPr lang="en-US" dirty="0" smtClean="0"/>
          </a:p>
        </p:txBody>
      </p:sp>
    </p:spTree>
    <p:extLst>
      <p:ext uri="{BB962C8B-B14F-4D97-AF65-F5344CB8AC3E}">
        <p14:creationId xmlns:p14="http://schemas.microsoft.com/office/powerpoint/2010/main" val="335703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a:xfrm>
            <a:off x="2286000" y="381000"/>
            <a:ext cx="6248400" cy="3886200"/>
          </a:xfrm>
        </p:spPr>
        <p:txBody>
          <a:bodyPr/>
          <a:lstStyle/>
          <a:p>
            <a:pPr marL="0" indent="0">
              <a:buNone/>
            </a:pPr>
            <a:r>
              <a:rPr lang="en-US" b="1" dirty="0" smtClean="0"/>
              <a:t>How God Remedied The Defects of the Law:</a:t>
            </a:r>
          </a:p>
          <a:p>
            <a:pPr marL="822960" lvl="1" indent="-457200">
              <a:buClr>
                <a:schemeClr val="tx2">
                  <a:lumMod val="75000"/>
                  <a:lumOff val="25000"/>
                </a:schemeClr>
              </a:buClr>
              <a:buFont typeface="+mj-lt"/>
              <a:buAutoNum type="arabicPeriod"/>
            </a:pPr>
            <a:r>
              <a:rPr lang="en-US" dirty="0" smtClean="0">
                <a:solidFill>
                  <a:schemeClr val="bg2">
                    <a:lumMod val="50000"/>
                  </a:schemeClr>
                </a:solidFill>
              </a:rPr>
              <a:t>The Law was not a suitable rule of life for all mankind</a:t>
            </a:r>
          </a:p>
          <a:p>
            <a:pPr marL="822960" lvl="1" indent="-457200">
              <a:buClr>
                <a:schemeClr val="tx2">
                  <a:lumMod val="75000"/>
                  <a:lumOff val="25000"/>
                </a:schemeClr>
              </a:buClr>
              <a:buFont typeface="+mj-lt"/>
              <a:buAutoNum type="arabicPeriod"/>
            </a:pPr>
            <a:r>
              <a:rPr lang="en-US" dirty="0" smtClean="0">
                <a:solidFill>
                  <a:schemeClr val="bg2">
                    <a:lumMod val="50000"/>
                  </a:schemeClr>
                </a:solidFill>
              </a:rPr>
              <a:t>The Law could not exhibit the full scope of the malignity of sin</a:t>
            </a:r>
          </a:p>
          <a:p>
            <a:pPr marL="822960" lvl="1" indent="-457200">
              <a:buFont typeface="+mj-lt"/>
              <a:buAutoNum type="arabicPeriod"/>
            </a:pPr>
            <a:r>
              <a:rPr lang="en-US" dirty="0" smtClean="0">
                <a:solidFill>
                  <a:schemeClr val="tx1"/>
                </a:solidFill>
              </a:rPr>
              <a:t>The Law could not impart life and righteousness</a:t>
            </a:r>
            <a:endParaRPr lang="en-US" dirty="0">
              <a:solidFill>
                <a:schemeClr val="tx1"/>
              </a:solidFill>
            </a:endParaRPr>
          </a:p>
        </p:txBody>
      </p:sp>
      <p:sp>
        <p:nvSpPr>
          <p:cNvPr id="4" name="TextBox 3"/>
          <p:cNvSpPr txBox="1"/>
          <p:nvPr/>
        </p:nvSpPr>
        <p:spPr>
          <a:xfrm>
            <a:off x="838201" y="4114800"/>
            <a:ext cx="7315200" cy="646331"/>
          </a:xfrm>
          <a:prstGeom prst="rect">
            <a:avLst/>
          </a:prstGeom>
          <a:noFill/>
        </p:spPr>
        <p:txBody>
          <a:bodyPr wrap="square" rtlCol="0">
            <a:spAutoFit/>
          </a:bodyPr>
          <a:lstStyle/>
          <a:p>
            <a:pPr algn="ctr"/>
            <a:r>
              <a:rPr lang="en-US" dirty="0" smtClean="0">
                <a:solidFill>
                  <a:prstClr val="black"/>
                </a:solidFill>
                <a:latin typeface="Arial Rounded MT Bold" pitchFamily="34" charset="0"/>
              </a:rPr>
              <a:t>All of the defects within the law are remedied through the Father sending His Son in the likeness of sinful flesh (Rom. 8:3)</a:t>
            </a:r>
            <a:endParaRPr lang="en-US" dirty="0">
              <a:solidFill>
                <a:prstClr val="black"/>
              </a:solidFill>
              <a:latin typeface="Arial Rounded MT Bold" pitchFamily="34" charset="0"/>
            </a:endParaRPr>
          </a:p>
        </p:txBody>
      </p:sp>
      <p:sp>
        <p:nvSpPr>
          <p:cNvPr id="5" name="TextBox 4"/>
          <p:cNvSpPr txBox="1"/>
          <p:nvPr/>
        </p:nvSpPr>
        <p:spPr>
          <a:xfrm>
            <a:off x="381000" y="2311658"/>
            <a:ext cx="2224691" cy="1650742"/>
          </a:xfrm>
          <a:prstGeom prst="stripedRightArrow">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b="1" dirty="0" smtClean="0">
                <a:solidFill>
                  <a:prstClr val="black"/>
                </a:solidFill>
              </a:rPr>
              <a:t>TODAY’S</a:t>
            </a:r>
          </a:p>
          <a:p>
            <a:r>
              <a:rPr lang="en-US" sz="2400" b="1" dirty="0" smtClean="0">
                <a:solidFill>
                  <a:prstClr val="black"/>
                </a:solidFill>
              </a:rPr>
              <a:t>SUBJECT</a:t>
            </a:r>
          </a:p>
        </p:txBody>
      </p:sp>
    </p:spTree>
    <p:extLst>
      <p:ext uri="{BB962C8B-B14F-4D97-AF65-F5344CB8AC3E}">
        <p14:creationId xmlns:p14="http://schemas.microsoft.com/office/powerpoint/2010/main" val="313046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81000"/>
            <a:ext cx="7543800" cy="2743200"/>
          </a:xfrm>
        </p:spPr>
        <p:txBody>
          <a:bodyPr>
            <a:normAutofit/>
          </a:bodyPr>
          <a:lstStyle/>
          <a:p>
            <a:r>
              <a:rPr lang="en-US" sz="2800" dirty="0" smtClean="0"/>
              <a:t>The Law could not make anyone </a:t>
            </a:r>
            <a:r>
              <a:rPr lang="en-US" sz="2800" u="sng" dirty="0" smtClean="0"/>
              <a:t>righteousness</a:t>
            </a:r>
            <a:r>
              <a:rPr lang="en-US" sz="2800" dirty="0" smtClean="0"/>
              <a:t> and therefore could not give anyone </a:t>
            </a:r>
            <a:r>
              <a:rPr lang="en-US" sz="2800" u="sng" dirty="0" smtClean="0"/>
              <a:t>life</a:t>
            </a:r>
            <a:r>
              <a:rPr lang="en-US" sz="2800" dirty="0" smtClean="0"/>
              <a:t> </a:t>
            </a:r>
            <a:br>
              <a:rPr lang="en-US" sz="2800" dirty="0" smtClean="0"/>
            </a:br>
            <a:r>
              <a:rPr lang="en-US" sz="2800" dirty="0" smtClean="0"/>
              <a:t>(Gal. 3:21)!</a:t>
            </a:r>
            <a:endParaRPr lang="en-US" sz="2800" dirty="0"/>
          </a:p>
        </p:txBody>
      </p:sp>
      <p:sp>
        <p:nvSpPr>
          <p:cNvPr id="4" name="TextBox 3"/>
          <p:cNvSpPr txBox="1"/>
          <p:nvPr/>
        </p:nvSpPr>
        <p:spPr>
          <a:xfrm>
            <a:off x="762000" y="533400"/>
            <a:ext cx="3167855" cy="584775"/>
          </a:xfrm>
          <a:prstGeom prst="rect">
            <a:avLst/>
          </a:prstGeom>
          <a:noFill/>
        </p:spPr>
        <p:txBody>
          <a:bodyPr wrap="none" rtlCol="0">
            <a:spAutoFit/>
          </a:bodyPr>
          <a:lstStyle/>
          <a:p>
            <a:r>
              <a:rPr lang="en-US" sz="3200" dirty="0" smtClean="0">
                <a:solidFill>
                  <a:schemeClr val="accent1">
                    <a:lumMod val="75000"/>
                  </a:schemeClr>
                </a:solidFill>
                <a:latin typeface="Arial Black" pitchFamily="34" charset="0"/>
              </a:rPr>
              <a:t>The Problem!</a:t>
            </a:r>
            <a:endParaRPr lang="en-US" sz="3200" dirty="0">
              <a:solidFill>
                <a:schemeClr val="accent1">
                  <a:lumMod val="75000"/>
                </a:schemeClr>
              </a:solidFill>
              <a:latin typeface="Arial Black" pitchFamily="34" charset="0"/>
            </a:endParaRPr>
          </a:p>
        </p:txBody>
      </p:sp>
      <p:grpSp>
        <p:nvGrpSpPr>
          <p:cNvPr id="8" name="Group 7"/>
          <p:cNvGrpSpPr/>
          <p:nvPr/>
        </p:nvGrpSpPr>
        <p:grpSpPr>
          <a:xfrm>
            <a:off x="762000" y="2895600"/>
            <a:ext cx="7772400" cy="2362200"/>
            <a:chOff x="762000" y="2895600"/>
            <a:chExt cx="7772400" cy="2362200"/>
          </a:xfrm>
        </p:grpSpPr>
        <p:sp>
          <p:nvSpPr>
            <p:cNvPr id="5" name="TextBox 4"/>
            <p:cNvSpPr txBox="1"/>
            <p:nvPr/>
          </p:nvSpPr>
          <p:spPr>
            <a:xfrm>
              <a:off x="1143000" y="3124200"/>
              <a:ext cx="7239000" cy="1938992"/>
            </a:xfrm>
            <a:prstGeom prst="rect">
              <a:avLst/>
            </a:prstGeom>
            <a:noFill/>
          </p:spPr>
          <p:txBody>
            <a:bodyPr wrap="square" rtlCol="0">
              <a:spAutoFit/>
            </a:bodyPr>
            <a:lstStyle/>
            <a:p>
              <a:r>
                <a:rPr lang="en-US" sz="2400" dirty="0" smtClean="0"/>
                <a:t>“As </a:t>
              </a:r>
              <a:r>
                <a:rPr lang="en-US" sz="2400" dirty="0"/>
                <a:t>righteousness leads to life, So he who pursues evil pursues it to his own </a:t>
              </a:r>
              <a:r>
                <a:rPr lang="en-US" sz="2400" dirty="0" smtClean="0"/>
                <a:t>death” (Prov. 11:19)</a:t>
              </a:r>
              <a:br>
                <a:rPr lang="en-US" sz="2400" dirty="0" smtClean="0"/>
              </a:br>
              <a:endParaRPr lang="en-US" sz="2400" dirty="0" smtClean="0"/>
            </a:p>
            <a:p>
              <a:r>
                <a:rPr lang="en-US" sz="2400" dirty="0"/>
                <a:t>In the way of righteousness is life, And in its pathway there is no </a:t>
              </a:r>
              <a:r>
                <a:rPr lang="en-US" sz="2400" dirty="0" smtClean="0"/>
                <a:t>death” (Prov. 12:28)</a:t>
              </a:r>
              <a:endParaRPr lang="en-US" sz="2400" dirty="0"/>
            </a:p>
          </p:txBody>
        </p:sp>
        <p:sp>
          <p:nvSpPr>
            <p:cNvPr id="6" name="Double Brace 5"/>
            <p:cNvSpPr/>
            <p:nvPr/>
          </p:nvSpPr>
          <p:spPr>
            <a:xfrm>
              <a:off x="762000" y="2895600"/>
              <a:ext cx="7772400" cy="23622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368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381000"/>
            <a:ext cx="4343400" cy="5144869"/>
          </a:xfrm>
        </p:spPr>
        <p:txBody>
          <a:bodyPr>
            <a:normAutofit fontScale="92500" lnSpcReduction="20000"/>
          </a:bodyPr>
          <a:lstStyle/>
          <a:p>
            <a:pPr marL="0" indent="0">
              <a:buNone/>
            </a:pPr>
            <a:r>
              <a:rPr lang="en-US" dirty="0">
                <a:solidFill>
                  <a:schemeClr val="accent1"/>
                </a:solidFill>
              </a:rPr>
              <a:t>“There is therefore now no condemnation to those who are in Christ Jesus, who do not walk according to the flesh, but according to the </a:t>
            </a:r>
            <a:r>
              <a:rPr lang="en-US" dirty="0" smtClean="0">
                <a:solidFill>
                  <a:schemeClr val="accent1"/>
                </a:solidFill>
              </a:rPr>
              <a:t>Spirit” (Rom. 8:1)</a:t>
            </a:r>
            <a:endParaRPr lang="en-US" dirty="0">
              <a:solidFill>
                <a:schemeClr val="accent1"/>
              </a:solidFill>
            </a:endParaRPr>
          </a:p>
        </p:txBody>
      </p:sp>
      <p:sp>
        <p:nvSpPr>
          <p:cNvPr id="4" name="Content Placeholder 3"/>
          <p:cNvSpPr>
            <a:spLocks noGrp="1"/>
          </p:cNvSpPr>
          <p:nvPr>
            <p:ph sz="half" idx="2"/>
          </p:nvPr>
        </p:nvSpPr>
        <p:spPr>
          <a:xfrm>
            <a:off x="5105400" y="609600"/>
            <a:ext cx="3200400" cy="5562599"/>
          </a:xfrm>
        </p:spPr>
        <p:txBody>
          <a:bodyPr>
            <a:normAutofit fontScale="92500" lnSpcReduction="20000"/>
          </a:bodyPr>
          <a:lstStyle/>
          <a:p>
            <a:pPr marL="514350" indent="-514350">
              <a:buFont typeface="+mj-lt"/>
              <a:buAutoNum type="arabicPeriod"/>
            </a:pPr>
            <a:r>
              <a:rPr lang="en-US" dirty="0"/>
              <a:t>N</a:t>
            </a:r>
            <a:r>
              <a:rPr lang="en-US" dirty="0" smtClean="0"/>
              <a:t>o </a:t>
            </a:r>
            <a:r>
              <a:rPr lang="en-US" b="1" dirty="0" err="1" smtClean="0">
                <a:solidFill>
                  <a:schemeClr val="accent1">
                    <a:lumMod val="75000"/>
                  </a:schemeClr>
                </a:solidFill>
              </a:rPr>
              <a:t>condemna-tion</a:t>
            </a:r>
            <a:r>
              <a:rPr lang="en-US" dirty="0" smtClean="0">
                <a:solidFill>
                  <a:schemeClr val="accent1">
                    <a:lumMod val="75000"/>
                  </a:schemeClr>
                </a:solidFill>
              </a:rPr>
              <a:t> </a:t>
            </a:r>
            <a:r>
              <a:rPr lang="en-US" dirty="0" smtClean="0"/>
              <a:t>in Christ because </a:t>
            </a:r>
            <a:r>
              <a:rPr lang="en-US" dirty="0" smtClean="0"/>
              <a:t>“in Christ” </a:t>
            </a:r>
            <a:r>
              <a:rPr lang="en-US" dirty="0" smtClean="0"/>
              <a:t>we have righteousness and thereby life (Rom. 8:6, 9-14</a:t>
            </a:r>
            <a:r>
              <a:rPr lang="en-US" dirty="0" smtClean="0"/>
              <a:t>)</a:t>
            </a:r>
          </a:p>
          <a:p>
            <a:pPr marL="514350" indent="-514350">
              <a:buFont typeface="+mj-lt"/>
              <a:buAutoNum type="arabicPeriod"/>
            </a:pPr>
            <a:r>
              <a:rPr lang="en-US" dirty="0" smtClean="0"/>
              <a:t>Previously defined baptism as into Christ (6:1-4)</a:t>
            </a:r>
            <a:endParaRPr lang="en-US" dirty="0" smtClean="0"/>
          </a:p>
          <a:p>
            <a:pPr marL="514350" indent="-514350">
              <a:buFont typeface="+mj-lt"/>
              <a:buAutoNum type="arabicPeriod"/>
            </a:pPr>
            <a:r>
              <a:rPr lang="en-US" dirty="0" smtClean="0"/>
              <a:t>Manner of life: walking according to the </a:t>
            </a:r>
            <a:r>
              <a:rPr lang="en-US" dirty="0" smtClean="0"/>
              <a:t>Spirit</a:t>
            </a:r>
            <a:endParaRPr lang="en-US" dirty="0" smtClean="0"/>
          </a:p>
        </p:txBody>
      </p:sp>
      <p:sp>
        <p:nvSpPr>
          <p:cNvPr id="5" name="TextBox 4"/>
          <p:cNvSpPr txBox="1"/>
          <p:nvPr/>
        </p:nvSpPr>
        <p:spPr>
          <a:xfrm>
            <a:off x="762000" y="533400"/>
            <a:ext cx="3161250" cy="584775"/>
          </a:xfrm>
          <a:prstGeom prst="rect">
            <a:avLst/>
          </a:prstGeom>
          <a:noFill/>
        </p:spPr>
        <p:txBody>
          <a:bodyPr wrap="none" rtlCol="0">
            <a:spAutoFit/>
          </a:bodyPr>
          <a:lstStyle/>
          <a:p>
            <a:r>
              <a:rPr lang="en-US" sz="3200" dirty="0" smtClean="0">
                <a:solidFill>
                  <a:schemeClr val="accent1">
                    <a:lumMod val="75000"/>
                  </a:schemeClr>
                </a:solidFill>
                <a:latin typeface="Arial Black" pitchFamily="34" charset="0"/>
              </a:rPr>
              <a:t>The Solution!</a:t>
            </a:r>
            <a:endParaRPr lang="en-US" sz="3200" dirty="0">
              <a:solidFill>
                <a:schemeClr val="accent1">
                  <a:lumMod val="75000"/>
                </a:schemeClr>
              </a:solidFill>
              <a:latin typeface="Arial Black" pitchFamily="34" charset="0"/>
            </a:endParaRPr>
          </a:p>
        </p:txBody>
      </p:sp>
      <p:grpSp>
        <p:nvGrpSpPr>
          <p:cNvPr id="13" name="Group 12"/>
          <p:cNvGrpSpPr/>
          <p:nvPr/>
        </p:nvGrpSpPr>
        <p:grpSpPr>
          <a:xfrm>
            <a:off x="609600" y="4495800"/>
            <a:ext cx="4495800" cy="1676400"/>
            <a:chOff x="609600" y="4495800"/>
            <a:chExt cx="4495800" cy="1676400"/>
          </a:xfrm>
        </p:grpSpPr>
        <p:grpSp>
          <p:nvGrpSpPr>
            <p:cNvPr id="9" name="Group 8"/>
            <p:cNvGrpSpPr/>
            <p:nvPr/>
          </p:nvGrpSpPr>
          <p:grpSpPr>
            <a:xfrm>
              <a:off x="2514600" y="4495800"/>
              <a:ext cx="2209800" cy="1676400"/>
              <a:chOff x="1981200" y="4495800"/>
              <a:chExt cx="2209800" cy="1676400"/>
            </a:xfrm>
          </p:grpSpPr>
          <p:sp>
            <p:nvSpPr>
              <p:cNvPr id="6" name="Oval 5"/>
              <p:cNvSpPr/>
              <p:nvPr/>
            </p:nvSpPr>
            <p:spPr>
              <a:xfrm>
                <a:off x="1981200" y="4495800"/>
                <a:ext cx="22098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Aharoni" pitchFamily="2" charset="-79"/>
                    <a:cs typeface="Aharoni" pitchFamily="2" charset="-79"/>
                  </a:rPr>
                  <a:t>In Christ</a:t>
                </a:r>
                <a:endParaRPr lang="en-US" sz="2800" dirty="0">
                  <a:latin typeface="Aharoni" pitchFamily="2" charset="-79"/>
                  <a:cs typeface="Aharoni" pitchFamily="2" charset="-79"/>
                </a:endParaRPr>
              </a:p>
            </p:txBody>
          </p:sp>
          <p:sp>
            <p:nvSpPr>
              <p:cNvPr id="7" name="TextBox 6"/>
              <p:cNvSpPr txBox="1"/>
              <p:nvPr/>
            </p:nvSpPr>
            <p:spPr>
              <a:xfrm>
                <a:off x="2133600" y="4724400"/>
                <a:ext cx="1883849" cy="369332"/>
              </a:xfrm>
              <a:prstGeom prst="rect">
                <a:avLst/>
              </a:prstGeom>
              <a:noFill/>
            </p:spPr>
            <p:txBody>
              <a:bodyPr wrap="none" rtlCol="0">
                <a:spAutoFit/>
              </a:bodyPr>
              <a:lstStyle/>
              <a:p>
                <a:pPr algn="ctr"/>
                <a:r>
                  <a:rPr lang="en-US" i="1" dirty="0" smtClean="0">
                    <a:solidFill>
                      <a:schemeClr val="bg1"/>
                    </a:solidFill>
                  </a:rPr>
                  <a:t>No Condemnation</a:t>
                </a:r>
                <a:endParaRPr lang="en-US" i="1" dirty="0">
                  <a:solidFill>
                    <a:schemeClr val="bg1"/>
                  </a:solidFill>
                </a:endParaRPr>
              </a:p>
            </p:txBody>
          </p:sp>
          <p:sp>
            <p:nvSpPr>
              <p:cNvPr id="8" name="TextBox 7"/>
              <p:cNvSpPr txBox="1"/>
              <p:nvPr/>
            </p:nvSpPr>
            <p:spPr>
              <a:xfrm>
                <a:off x="2317654" y="5525869"/>
                <a:ext cx="1644746" cy="646331"/>
              </a:xfrm>
              <a:prstGeom prst="rect">
                <a:avLst/>
              </a:prstGeom>
              <a:noFill/>
            </p:spPr>
            <p:txBody>
              <a:bodyPr wrap="none" rtlCol="0">
                <a:spAutoFit/>
              </a:bodyPr>
              <a:lstStyle/>
              <a:p>
                <a:pPr algn="ctr"/>
                <a:r>
                  <a:rPr lang="en-US" i="1" dirty="0" smtClean="0">
                    <a:solidFill>
                      <a:schemeClr val="bg1"/>
                    </a:solidFill>
                  </a:rPr>
                  <a:t>Walk According</a:t>
                </a:r>
                <a:br>
                  <a:rPr lang="en-US" i="1" dirty="0" smtClean="0">
                    <a:solidFill>
                      <a:schemeClr val="bg1"/>
                    </a:solidFill>
                  </a:rPr>
                </a:br>
                <a:r>
                  <a:rPr lang="en-US" i="1" dirty="0" smtClean="0">
                    <a:solidFill>
                      <a:schemeClr val="bg1"/>
                    </a:solidFill>
                  </a:rPr>
                  <a:t>To Spirit</a:t>
                </a:r>
                <a:endParaRPr lang="en-US" i="1" dirty="0">
                  <a:solidFill>
                    <a:schemeClr val="bg1"/>
                  </a:solidFill>
                </a:endParaRPr>
              </a:p>
            </p:txBody>
          </p:sp>
        </p:grpSp>
        <p:sp>
          <p:nvSpPr>
            <p:cNvPr id="10" name="TextBox 9"/>
            <p:cNvSpPr txBox="1"/>
            <p:nvPr/>
          </p:nvSpPr>
          <p:spPr>
            <a:xfrm>
              <a:off x="762000" y="5007114"/>
              <a:ext cx="1750800" cy="707886"/>
            </a:xfrm>
            <a:prstGeom prst="rect">
              <a:avLst/>
            </a:prstGeom>
            <a:noFill/>
          </p:spPr>
          <p:txBody>
            <a:bodyPr wrap="none" rtlCol="0">
              <a:spAutoFit/>
            </a:bodyPr>
            <a:lstStyle/>
            <a:p>
              <a:pPr algn="ctr"/>
              <a:r>
                <a:rPr lang="en-US" sz="2000" b="1" i="1" dirty="0" smtClean="0"/>
                <a:t>Condemnation</a:t>
              </a:r>
            </a:p>
            <a:p>
              <a:pPr algn="ctr"/>
              <a:r>
                <a:rPr lang="en-US" sz="2000" b="1" i="1" dirty="0" smtClean="0"/>
                <a:t>&amp; Death</a:t>
              </a:r>
              <a:endParaRPr lang="en-US" sz="2000" b="1" i="1" dirty="0"/>
            </a:p>
          </p:txBody>
        </p:sp>
        <p:cxnSp>
          <p:nvCxnSpPr>
            <p:cNvPr id="12" name="Straight Connector 11"/>
            <p:cNvCxnSpPr/>
            <p:nvPr/>
          </p:nvCxnSpPr>
          <p:spPr>
            <a:xfrm>
              <a:off x="609600" y="4495800"/>
              <a:ext cx="44958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373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3" name="Content Placeholder 2"/>
          <p:cNvSpPr>
            <a:spLocks noGrp="1"/>
          </p:cNvSpPr>
          <p:nvPr>
            <p:ph sz="half" idx="1"/>
          </p:nvPr>
        </p:nvSpPr>
        <p:spPr>
          <a:xfrm>
            <a:off x="762000" y="381000"/>
            <a:ext cx="4343400" cy="5791200"/>
          </a:xfrm>
        </p:spPr>
        <p:txBody>
          <a:bodyPr>
            <a:normAutofit lnSpcReduction="10000"/>
          </a:bodyPr>
          <a:lstStyle/>
          <a:p>
            <a:pPr marL="0" indent="0">
              <a:buNone/>
            </a:pPr>
            <a:r>
              <a:rPr lang="en-US" dirty="0" smtClean="0">
                <a:solidFill>
                  <a:schemeClr val="accent1"/>
                </a:solidFill>
              </a:rPr>
              <a:t>“For </a:t>
            </a:r>
            <a:r>
              <a:rPr lang="en-US" dirty="0">
                <a:solidFill>
                  <a:schemeClr val="accent1"/>
                </a:solidFill>
              </a:rPr>
              <a:t>the law of the Spirit of life in Christ Jesus has made me free from the law of sin and </a:t>
            </a:r>
            <a:r>
              <a:rPr lang="en-US" dirty="0" smtClean="0">
                <a:solidFill>
                  <a:schemeClr val="accent1"/>
                </a:solidFill>
              </a:rPr>
              <a:t>death” (Rom. 8:2)</a:t>
            </a:r>
            <a:endParaRPr lang="en-US" dirty="0">
              <a:solidFill>
                <a:schemeClr val="accent1"/>
              </a:solidFill>
            </a:endParaRPr>
          </a:p>
        </p:txBody>
      </p:sp>
      <p:sp>
        <p:nvSpPr>
          <p:cNvPr id="4" name="Content Placeholder 3"/>
          <p:cNvSpPr>
            <a:spLocks noGrp="1"/>
          </p:cNvSpPr>
          <p:nvPr>
            <p:ph sz="half" idx="2"/>
          </p:nvPr>
        </p:nvSpPr>
        <p:spPr>
          <a:xfrm>
            <a:off x="5105400" y="609600"/>
            <a:ext cx="3200400" cy="5562599"/>
          </a:xfrm>
        </p:spPr>
        <p:txBody>
          <a:bodyPr>
            <a:normAutofit lnSpcReduction="10000"/>
          </a:bodyPr>
          <a:lstStyle/>
          <a:p>
            <a:pPr marL="514350" indent="-514350">
              <a:buFont typeface="+mj-lt"/>
              <a:buAutoNum type="arabicPeriod" startAt="3"/>
            </a:pPr>
            <a:r>
              <a:rPr lang="en-US" dirty="0" smtClean="0"/>
              <a:t>Law of the Spirit of life </a:t>
            </a:r>
          </a:p>
          <a:p>
            <a:pPr lvl="1"/>
            <a:r>
              <a:rPr lang="en-US" dirty="0" smtClean="0"/>
              <a:t>Opposes and liberates from </a:t>
            </a:r>
            <a:r>
              <a:rPr lang="en-US" dirty="0" err="1" smtClean="0"/>
              <a:t>LOSAD</a:t>
            </a:r>
            <a:endParaRPr lang="en-US" dirty="0" smtClean="0"/>
          </a:p>
          <a:p>
            <a:pPr lvl="1"/>
            <a:r>
              <a:rPr lang="en-US" dirty="0" smtClean="0"/>
              <a:t>Is “in Christ Jesus”</a:t>
            </a:r>
          </a:p>
          <a:p>
            <a:pPr lvl="1"/>
            <a:r>
              <a:rPr lang="en-US" dirty="0" smtClean="0"/>
              <a:t>Mandates a walk according to the Spirit</a:t>
            </a:r>
          </a:p>
          <a:p>
            <a:pPr lvl="1"/>
            <a:r>
              <a:rPr lang="en-US" dirty="0" smtClean="0"/>
              <a:t>Is living in the gospel as opposed to living in sin/death (cf. Col. 3:5-7)</a:t>
            </a:r>
          </a:p>
        </p:txBody>
      </p:sp>
      <p:grpSp>
        <p:nvGrpSpPr>
          <p:cNvPr id="9" name="Group 8"/>
          <p:cNvGrpSpPr/>
          <p:nvPr/>
        </p:nvGrpSpPr>
        <p:grpSpPr>
          <a:xfrm>
            <a:off x="3200400" y="1905000"/>
            <a:ext cx="2362200" cy="1066800"/>
            <a:chOff x="3200400" y="1905000"/>
            <a:chExt cx="2362200" cy="1066800"/>
          </a:xfrm>
        </p:grpSpPr>
        <p:cxnSp>
          <p:nvCxnSpPr>
            <p:cNvPr id="6" name="Straight Arrow Connector 5"/>
            <p:cNvCxnSpPr/>
            <p:nvPr/>
          </p:nvCxnSpPr>
          <p:spPr>
            <a:xfrm flipH="1">
              <a:off x="3200400" y="1905000"/>
              <a:ext cx="2286000" cy="3048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762500" y="1981200"/>
              <a:ext cx="800100" cy="9906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10" name="Oval 9"/>
          <p:cNvSpPr/>
          <p:nvPr/>
        </p:nvSpPr>
        <p:spPr>
          <a:xfrm>
            <a:off x="2117834" y="2209800"/>
            <a:ext cx="609600" cy="53340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27634" y="2987566"/>
            <a:ext cx="609600" cy="533400"/>
          </a:xfrm>
          <a:prstGeom prst="ellipse">
            <a:avLst/>
          </a:prstGeom>
          <a:noFill/>
          <a:ln w="57150">
            <a:solidFill>
              <a:srgbClr val="00B05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1430719" y="3066396"/>
            <a:ext cx="12796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91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 calcmode="lin" valueType="num">
                                      <p:cBhvr>
                                        <p:cTn id="15" dur="500" fill="hold"/>
                                        <p:tgtEl>
                                          <p:spTgt spid="10"/>
                                        </p:tgtEl>
                                        <p:attrNameLst>
                                          <p:attrName>style.rotation</p:attrName>
                                        </p:attrNameLst>
                                      </p:cBhvr>
                                      <p:tavLst>
                                        <p:tav tm="0">
                                          <p:val>
                                            <p:fltVal val="360"/>
                                          </p:val>
                                        </p:tav>
                                        <p:tav tm="100000">
                                          <p:val>
                                            <p:fltVal val="0"/>
                                          </p:val>
                                        </p:tav>
                                      </p:tavLst>
                                    </p:anim>
                                    <p:animEffect transition="in" filter="fade">
                                      <p:cBhvr>
                                        <p:cTn id="16" dur="500"/>
                                        <p:tgtEl>
                                          <p:spTgt spid="10"/>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 calcmode="lin" valueType="num">
                                      <p:cBhvr>
                                        <p:cTn id="21" dur="500" fill="hold"/>
                                        <p:tgtEl>
                                          <p:spTgt spid="11"/>
                                        </p:tgtEl>
                                        <p:attrNameLst>
                                          <p:attrName>style.rotation</p:attrName>
                                        </p:attrNameLst>
                                      </p:cBhvr>
                                      <p:tavLst>
                                        <p:tav tm="0">
                                          <p:val>
                                            <p:fltVal val="360"/>
                                          </p:val>
                                        </p:tav>
                                        <p:tav tm="100000">
                                          <p:val>
                                            <p:fltVal val="0"/>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par>
                          <p:cTn id="27" fill="hold">
                            <p:stCondLst>
                              <p:cond delay="0"/>
                            </p:stCondLst>
                            <p:childTnLst>
                              <p:par>
                                <p:cTn id="28" presetID="16" presetClass="entr" presetSubtype="37"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out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4" name="Content Placeholder 3"/>
          <p:cNvSpPr>
            <a:spLocks noGrp="1"/>
          </p:cNvSpPr>
          <p:nvPr>
            <p:ph sz="half" idx="2"/>
          </p:nvPr>
        </p:nvSpPr>
        <p:spPr>
          <a:xfrm>
            <a:off x="5105400" y="609600"/>
            <a:ext cx="3200400" cy="5562599"/>
          </a:xfrm>
        </p:spPr>
        <p:txBody>
          <a:bodyPr>
            <a:normAutofit/>
          </a:bodyPr>
          <a:lstStyle/>
          <a:p>
            <a:pPr marL="514350" indent="-514350">
              <a:buFont typeface="+mj-lt"/>
              <a:buAutoNum type="arabicPeriod" startAt="4"/>
            </a:pPr>
            <a:r>
              <a:rPr lang="en-US" dirty="0" smtClean="0"/>
              <a:t>Law of sin and death (Rom. 8:2)</a:t>
            </a:r>
          </a:p>
          <a:p>
            <a:pPr lvl="1"/>
            <a:r>
              <a:rPr lang="en-US" dirty="0" smtClean="0"/>
              <a:t>Law: Sin = Death</a:t>
            </a:r>
          </a:p>
          <a:p>
            <a:pPr lvl="1"/>
            <a:r>
              <a:rPr lang="en-US" dirty="0" smtClean="0"/>
              <a:t>Sin </a:t>
            </a:r>
            <a:r>
              <a:rPr lang="en-US" dirty="0"/>
              <a:t>is lawless (1 Jn. 3:4, violating commandment, Rom. 7:11-13)</a:t>
            </a:r>
          </a:p>
          <a:p>
            <a:pPr lvl="1"/>
            <a:r>
              <a:rPr lang="en-US" dirty="0"/>
              <a:t>Wages of </a:t>
            </a:r>
            <a:r>
              <a:rPr lang="en-US" dirty="0" smtClean="0"/>
              <a:t>sin = </a:t>
            </a:r>
            <a:r>
              <a:rPr lang="en-US" dirty="0"/>
              <a:t>death (Rom. 6:23)</a:t>
            </a:r>
          </a:p>
          <a:p>
            <a:pPr lvl="1"/>
            <a:r>
              <a:rPr lang="en-US" dirty="0"/>
              <a:t>Process (Jas. 1:14, 15</a:t>
            </a:r>
            <a:r>
              <a:rPr lang="en-US" dirty="0" smtClean="0"/>
              <a:t>)</a:t>
            </a:r>
            <a:endParaRPr lang="en-US" dirty="0"/>
          </a:p>
        </p:txBody>
      </p:sp>
      <p:pic>
        <p:nvPicPr>
          <p:cNvPr id="1026" name="Picture 2" descr="C:\Users\Steven\AppData\Local\Microsoft\Windows\Temporary Internet Files\Content.IE5\EFFO0N50\MP9004330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22078"/>
            <a:ext cx="3276600" cy="43660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540603"/>
            <a:ext cx="4572000" cy="830997"/>
          </a:xfrm>
          <a:prstGeom prst="rect">
            <a:avLst/>
          </a:prstGeom>
          <a:noFill/>
        </p:spPr>
        <p:txBody>
          <a:bodyPr wrap="square" rtlCol="0">
            <a:spAutoFit/>
          </a:bodyPr>
          <a:lstStyle/>
          <a:p>
            <a:r>
              <a:rPr lang="en-US" sz="2400" b="1" dirty="0" smtClean="0"/>
              <a:t>LAW: JUMP OFF A BUILDING = FALL TO GROUND</a:t>
            </a:r>
            <a:endParaRPr lang="en-US" sz="2400" b="1" dirty="0"/>
          </a:p>
        </p:txBody>
      </p:sp>
    </p:spTree>
    <p:extLst>
      <p:ext uri="{BB962C8B-B14F-4D97-AF65-F5344CB8AC3E}">
        <p14:creationId xmlns:p14="http://schemas.microsoft.com/office/powerpoint/2010/main" val="20727186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01000" cy="609600"/>
          </a:xfrm>
        </p:spPr>
        <p:txBody>
          <a:bodyPr>
            <a:normAutofit/>
          </a:bodyPr>
          <a:lstStyle/>
          <a:p>
            <a:r>
              <a:rPr lang="en-US" sz="2800" dirty="0" smtClean="0">
                <a:solidFill>
                  <a:schemeClr val="bg1"/>
                </a:solidFill>
              </a:rPr>
              <a:t>God Condemned Sin Through the Work of His Son!</a:t>
            </a:r>
            <a:endParaRPr lang="en-US" sz="2800" dirty="0">
              <a:solidFill>
                <a:schemeClr val="bg1"/>
              </a:solidFill>
            </a:endParaRPr>
          </a:p>
        </p:txBody>
      </p:sp>
      <p:sp>
        <p:nvSpPr>
          <p:cNvPr id="4" name="Content Placeholder 3"/>
          <p:cNvSpPr>
            <a:spLocks noGrp="1"/>
          </p:cNvSpPr>
          <p:nvPr>
            <p:ph sz="half" idx="2"/>
          </p:nvPr>
        </p:nvSpPr>
        <p:spPr>
          <a:xfrm>
            <a:off x="5105400" y="609600"/>
            <a:ext cx="3200400" cy="5562599"/>
          </a:xfrm>
        </p:spPr>
        <p:txBody>
          <a:bodyPr>
            <a:normAutofit lnSpcReduction="10000"/>
          </a:bodyPr>
          <a:lstStyle/>
          <a:p>
            <a:pPr marL="514350" indent="-514350">
              <a:buFont typeface="+mj-lt"/>
              <a:buAutoNum type="arabicPeriod" startAt="4"/>
            </a:pPr>
            <a:r>
              <a:rPr lang="en-US" dirty="0" smtClean="0"/>
              <a:t>Law of sin and death:</a:t>
            </a:r>
          </a:p>
          <a:p>
            <a:pPr marL="320040" lvl="1" indent="0">
              <a:buNone/>
            </a:pPr>
            <a:r>
              <a:rPr lang="en-US" dirty="0" smtClean="0"/>
              <a:t>“But </a:t>
            </a:r>
            <a:r>
              <a:rPr lang="en-US" dirty="0"/>
              <a:t>I see another law in my members, warring against the law of my mind, and bringing me into captivity to the law of sin which is in my </a:t>
            </a:r>
            <a:r>
              <a:rPr lang="en-US" dirty="0" smtClean="0"/>
              <a:t>members.  </a:t>
            </a:r>
            <a:r>
              <a:rPr lang="en-US" dirty="0"/>
              <a:t>O wretched man that I am! Who will deliver me from this body of death</a:t>
            </a:r>
            <a:r>
              <a:rPr lang="en-US" dirty="0" smtClean="0"/>
              <a:t>?” (Rom. 7:23, 24)</a:t>
            </a:r>
            <a:endParaRPr lang="en-US" dirty="0"/>
          </a:p>
        </p:txBody>
      </p:sp>
      <p:sp>
        <p:nvSpPr>
          <p:cNvPr id="8" name="TextBox 7"/>
          <p:cNvSpPr txBox="1"/>
          <p:nvPr/>
        </p:nvSpPr>
        <p:spPr>
          <a:xfrm>
            <a:off x="762000" y="540603"/>
            <a:ext cx="4343400" cy="830997"/>
          </a:xfrm>
          <a:prstGeom prst="rect">
            <a:avLst/>
          </a:prstGeom>
          <a:noFill/>
        </p:spPr>
        <p:txBody>
          <a:bodyPr wrap="square" rtlCol="0">
            <a:spAutoFit/>
          </a:bodyPr>
          <a:lstStyle/>
          <a:p>
            <a:pPr algn="ctr"/>
            <a:r>
              <a:rPr lang="en-US" sz="2400" b="1" dirty="0" smtClean="0"/>
              <a:t>Without the gospel, we are in a free-fall to death</a:t>
            </a:r>
            <a:endParaRPr lang="en-US" sz="2400" b="1" dirty="0"/>
          </a:p>
        </p:txBody>
      </p:sp>
      <p:pic>
        <p:nvPicPr>
          <p:cNvPr id="1027" name="Picture 3" descr="C:\Users\Steven\AppData\Local\Microsoft\Windows\Temporary Internet Files\Content.IE5\N6KNGY2F\MP90044324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3241196" cy="4856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738677"/>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5486400" cy="1143000"/>
          </a:xfrm>
        </p:spPr>
        <p:txBody>
          <a:bodyPr/>
          <a:lstStyle/>
          <a:p>
            <a:pPr algn="l"/>
            <a:r>
              <a:rPr lang="en-US" dirty="0" smtClean="0"/>
              <a:t>Romans 7:9-13</a:t>
            </a:r>
            <a:endParaRPr lang="en-US" dirty="0"/>
          </a:p>
        </p:txBody>
      </p:sp>
      <p:sp>
        <p:nvSpPr>
          <p:cNvPr id="6" name="Content Placeholder 5"/>
          <p:cNvSpPr>
            <a:spLocks noGrp="1"/>
          </p:cNvSpPr>
          <p:nvPr>
            <p:ph idx="1"/>
          </p:nvPr>
        </p:nvSpPr>
        <p:spPr>
          <a:xfrm>
            <a:off x="457200" y="1143000"/>
            <a:ext cx="5715000" cy="5715000"/>
          </a:xfrm>
        </p:spPr>
        <p:txBody>
          <a:bodyPr>
            <a:normAutofit fontScale="85000" lnSpcReduction="20000"/>
          </a:bodyPr>
          <a:lstStyle/>
          <a:p>
            <a:pPr marL="0" indent="0">
              <a:buNone/>
            </a:pPr>
            <a:r>
              <a:rPr lang="en-US" dirty="0"/>
              <a:t>9  I was alive once without the law, but when the commandment came, sin revived and I died.</a:t>
            </a:r>
          </a:p>
          <a:p>
            <a:pPr marL="0" indent="0">
              <a:buNone/>
            </a:pPr>
            <a:r>
              <a:rPr lang="en-US" dirty="0"/>
              <a:t>10  And the commandment, which was to bring life, I found to bring death.</a:t>
            </a:r>
          </a:p>
          <a:p>
            <a:pPr marL="0" indent="0">
              <a:buNone/>
            </a:pPr>
            <a:r>
              <a:rPr lang="en-US" dirty="0"/>
              <a:t>11  For sin, taking occasion by the commandment, deceived me, and by it killed me.</a:t>
            </a:r>
          </a:p>
          <a:p>
            <a:pPr marL="0" indent="0">
              <a:buNone/>
            </a:pPr>
            <a:r>
              <a:rPr lang="en-US" dirty="0"/>
              <a:t>12  Therefore the law is holy, and the commandment holy and just and good.</a:t>
            </a:r>
          </a:p>
          <a:p>
            <a:pPr marL="0" indent="0">
              <a:buNone/>
            </a:pPr>
            <a:r>
              <a:rPr lang="en-US" dirty="0"/>
              <a:t>13  Has then what is good become death to me? Certainly not! But sin, that it might appear sin, was producing death in me through what is good, so that sin through the commandment might become exceedingly sinful</a:t>
            </a:r>
            <a:r>
              <a:rPr lang="en-US" dirty="0" smtClean="0"/>
              <a:t>.</a:t>
            </a:r>
            <a:endParaRPr lang="en-US" dirty="0"/>
          </a:p>
        </p:txBody>
      </p:sp>
      <p:sp>
        <p:nvSpPr>
          <p:cNvPr id="7" name="TextBox 6"/>
          <p:cNvSpPr txBox="1"/>
          <p:nvPr/>
        </p:nvSpPr>
        <p:spPr>
          <a:xfrm>
            <a:off x="6248400" y="857071"/>
            <a:ext cx="2514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i="1" dirty="0" smtClean="0">
                <a:latin typeface="Arial" pitchFamily="34" charset="0"/>
                <a:cs typeface="Arial" pitchFamily="34" charset="0"/>
              </a:rPr>
              <a:t>For example prior/post age of accountability</a:t>
            </a:r>
            <a:endParaRPr lang="en-US" sz="2400" i="1" dirty="0">
              <a:latin typeface="Arial" pitchFamily="34" charset="0"/>
              <a:cs typeface="Arial" pitchFamily="34" charset="0"/>
            </a:endParaRPr>
          </a:p>
        </p:txBody>
      </p:sp>
      <p:sp>
        <p:nvSpPr>
          <p:cNvPr id="8" name="TextBox 7"/>
          <p:cNvSpPr txBox="1"/>
          <p:nvPr/>
        </p:nvSpPr>
        <p:spPr>
          <a:xfrm>
            <a:off x="6248400" y="2164596"/>
            <a:ext cx="2514600" cy="267765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i="1" dirty="0" smtClean="0">
                <a:latin typeface="Arial" pitchFamily="34" charset="0"/>
                <a:cs typeface="Arial" pitchFamily="34" charset="0"/>
              </a:rPr>
              <a:t>The commandment was loved, but manifested the evil he desired and had done (Rom. 7:8, 21)</a:t>
            </a:r>
            <a:endParaRPr lang="en-US" sz="2400" i="1" dirty="0">
              <a:latin typeface="Arial" pitchFamily="34" charset="0"/>
              <a:cs typeface="Arial" pitchFamily="34" charset="0"/>
            </a:endParaRPr>
          </a:p>
        </p:txBody>
      </p:sp>
      <p:sp>
        <p:nvSpPr>
          <p:cNvPr id="9" name="TextBox 8"/>
          <p:cNvSpPr txBox="1"/>
          <p:nvPr/>
        </p:nvSpPr>
        <p:spPr>
          <a:xfrm>
            <a:off x="6248400" y="4919008"/>
            <a:ext cx="2514600"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i="1" dirty="0" smtClean="0">
                <a:latin typeface="Arial" pitchFamily="34" charset="0"/>
                <a:cs typeface="Arial" pitchFamily="34" charset="0"/>
              </a:rPr>
              <a:t>The law did not make one dead, but condemned to death the sinner</a:t>
            </a:r>
            <a:endParaRPr lang="en-US" sz="2400" i="1" dirty="0">
              <a:latin typeface="Arial" pitchFamily="34" charset="0"/>
              <a:cs typeface="Arial" pitchFamily="34" charset="0"/>
            </a:endParaRPr>
          </a:p>
        </p:txBody>
      </p:sp>
    </p:spTree>
    <p:extLst>
      <p:ext uri="{BB962C8B-B14F-4D97-AF65-F5344CB8AC3E}">
        <p14:creationId xmlns:p14="http://schemas.microsoft.com/office/powerpoint/2010/main" val="13533090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blue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14335</TotalTime>
  <Words>1766</Words>
  <Application>Microsoft Office PowerPoint</Application>
  <PresentationFormat>On-screen Show (4:3)</PresentationFormat>
  <Paragraphs>136</Paragraphs>
  <Slides>18</Slides>
  <Notes>10</Notes>
  <HiddenSlides>1</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Arial</vt:lpstr>
      <vt:lpstr>Times New Roman</vt:lpstr>
      <vt:lpstr>Aharoni</vt:lpstr>
      <vt:lpstr>Arial Black</vt:lpstr>
      <vt:lpstr>Forte</vt:lpstr>
      <vt:lpstr>Cambria</vt:lpstr>
      <vt:lpstr>Impact</vt:lpstr>
      <vt:lpstr>Arial Rounded MT Bold</vt:lpstr>
      <vt:lpstr>Calibri</vt:lpstr>
      <vt:lpstr>NewsPrint</vt:lpstr>
      <vt:lpstr>bluegrey</vt:lpstr>
      <vt:lpstr>“The Law”</vt:lpstr>
      <vt:lpstr>Previously</vt:lpstr>
      <vt:lpstr>Today</vt:lpstr>
      <vt:lpstr>PowerPoint Presentation</vt:lpstr>
      <vt:lpstr>God Condemned Sin Through the Work of His Son!</vt:lpstr>
      <vt:lpstr>God Condemned Sin Through the Work of His Son!</vt:lpstr>
      <vt:lpstr>God Condemned Sin Through the Work of His Son!</vt:lpstr>
      <vt:lpstr>God Condemned Sin Through the Work of His Son!</vt:lpstr>
      <vt:lpstr>Romans 7:9-13</vt:lpstr>
      <vt:lpstr>God Condemned Sin Through the Work of His Son!</vt:lpstr>
      <vt:lpstr>God Condemned Sin Through the Work of His Son!</vt:lpstr>
      <vt:lpstr>God Condemned Sin Through the Work of His Son!</vt:lpstr>
      <vt:lpstr>God Condemned Sin Through the Work of His Son!</vt:lpstr>
      <vt:lpstr>PowerPoint Presentation</vt:lpstr>
      <vt:lpstr>What Christ Gives Us That The Law Could Not</vt:lpstr>
      <vt:lpstr>What Christ Gives Us That The Law Could Not</vt:lpstr>
      <vt:lpstr>In The Next Section…</vt:lpstr>
      <vt:lpstr>Have You Been Baptized Into Christ?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Law”</dc:title>
  <dc:creator>Steven J. Wallace</dc:creator>
  <cp:lastModifiedBy>Steven J. Wallace</cp:lastModifiedBy>
  <cp:revision>90</cp:revision>
  <dcterms:created xsi:type="dcterms:W3CDTF">2012-06-13T19:23:11Z</dcterms:created>
  <dcterms:modified xsi:type="dcterms:W3CDTF">2012-08-04T18:14:40Z</dcterms:modified>
</cp:coreProperties>
</file>